
<file path=[Content_Types].xml><?xml version="1.0" encoding="utf-8"?>
<Types xmlns="http://schemas.openxmlformats.org/package/2006/content-types">
  <Default Extension="fntdata" ContentType="application/x-fontdata"/>
  <Default Extension="jpg" ContentType="image/jp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20104100" cy="11309350"/>
  <p:notesSz cx="20104100" cy="11309350"/>
  <p:embeddedFontLst>
    <p:embeddedFont>
      <p:font typeface="Arial Black" panose="020B0A04020102020204" pitchFamily="34" charset="0"/>
      <p:bold r:id="rId15"/>
    </p:embeddedFont>
    <p:embeddedFont>
      <p:font typeface="TT Travels Text Trl" panose="020B0003040000020204" pitchFamily="34" charset="0"/>
      <p:regular r:id="rId16"/>
    </p:embeddedFont>
    <p:embeddedFont>
      <p:font typeface="TT Travels Text Trl ExtraBold" panose="020B0003040000020204" pitchFamily="34" charset="0"/>
      <p:bold r:id="rId17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59" userDrawn="1">
          <p15:clr>
            <a:srgbClr val="A4A3A4"/>
          </p15:clr>
        </p15:guide>
        <p15:guide id="2" pos="390" userDrawn="1">
          <p15:clr>
            <a:srgbClr val="A4A3A4"/>
          </p15:clr>
        </p15:guide>
        <p15:guide id="3" pos="12274" userDrawn="1">
          <p15:clr>
            <a:srgbClr val="A4A3A4"/>
          </p15:clr>
        </p15:guide>
        <p15:guide id="4" orient="horz" pos="432" userDrawn="1">
          <p15:clr>
            <a:srgbClr val="A4A3A4"/>
          </p15:clr>
        </p15:guide>
        <p15:guide id="5" orient="horz" pos="6714" userDrawn="1">
          <p15:clr>
            <a:srgbClr val="A4A3A4"/>
          </p15:clr>
        </p15:guide>
        <p15:guide id="6" orient="horz" pos="5422" userDrawn="1">
          <p15:clr>
            <a:srgbClr val="A4A3A4"/>
          </p15:clr>
        </p15:guide>
        <p15:guide id="7" orient="horz" pos="614" userDrawn="1">
          <p15:clr>
            <a:srgbClr val="A4A3A4"/>
          </p15:clr>
        </p15:guide>
        <p15:guide id="9" pos="11911" userDrawn="1">
          <p15:clr>
            <a:srgbClr val="A4A3A4"/>
          </p15:clr>
        </p15:guide>
        <p15:guide id="12" pos="2544" userDrawn="1">
          <p15:clr>
            <a:srgbClr val="A4A3A4"/>
          </p15:clr>
        </p15:guide>
        <p15:guide id="13" pos="1864" userDrawn="1">
          <p15:clr>
            <a:srgbClr val="A4A3A4"/>
          </p15:clr>
        </p15:guide>
        <p15:guide id="14" pos="9144" userDrawn="1">
          <p15:clr>
            <a:srgbClr val="A4A3A4"/>
          </p15:clr>
        </p15:guide>
        <p15:guide id="15" pos="9711" userDrawn="1">
          <p15:clr>
            <a:srgbClr val="A4A3A4"/>
          </p15:clr>
        </p15:guide>
        <p15:guide id="16" pos="594" userDrawn="1">
          <p15:clr>
            <a:srgbClr val="A4A3A4"/>
          </p15:clr>
        </p15:guide>
        <p15:guide id="18" pos="101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ADAD"/>
    <a:srgbClr val="A31816"/>
    <a:srgbClr val="D7D7D7"/>
    <a:srgbClr val="A3A3A3"/>
    <a:srgbClr val="000000"/>
    <a:srgbClr val="184080"/>
    <a:srgbClr val="223161"/>
    <a:srgbClr val="FFFFFF"/>
    <a:srgbClr val="C616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373" autoAdjust="0"/>
  </p:normalViewPr>
  <p:slideViewPr>
    <p:cSldViewPr snapToGrid="0">
      <p:cViewPr>
        <p:scale>
          <a:sx n="25" d="100"/>
          <a:sy n="25" d="100"/>
        </p:scale>
        <p:origin x="2170" y="715"/>
      </p:cViewPr>
      <p:guideLst>
        <p:guide orient="horz" pos="2859"/>
        <p:guide pos="390"/>
        <p:guide pos="12274"/>
        <p:guide orient="horz" pos="432"/>
        <p:guide orient="horz" pos="6714"/>
        <p:guide orient="horz" pos="5422"/>
        <p:guide orient="horz" pos="614"/>
        <p:guide pos="11911"/>
        <p:guide pos="2544"/>
        <p:guide pos="1864"/>
        <p:guide pos="9144"/>
        <p:guide pos="9711"/>
        <p:guide pos="594"/>
        <p:guide pos="1016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C6161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5CB-4BF8-92C8-7E871819CC61}"/>
              </c:ext>
            </c:extLst>
          </c:dPt>
          <c:dPt>
            <c:idx val="1"/>
            <c:bubble3D val="0"/>
            <c:spPr>
              <a:solidFill>
                <a:srgbClr val="A3181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5CB-4BF8-92C8-7E871819CC61}"/>
              </c:ext>
            </c:extLst>
          </c:dPt>
          <c:dPt>
            <c:idx val="2"/>
            <c:bubble3D val="0"/>
            <c:spPr>
              <a:solidFill>
                <a:srgbClr val="22316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85CB-4BF8-92C8-7E871819CC61}"/>
              </c:ext>
            </c:extLst>
          </c:dPt>
          <c:dPt>
            <c:idx val="3"/>
            <c:bubble3D val="0"/>
            <c:spPr>
              <a:solidFill>
                <a:srgbClr val="18408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5CB-4BF8-92C8-7E871819CC61}"/>
              </c:ext>
            </c:extLst>
          </c:dPt>
          <c:dPt>
            <c:idx val="4"/>
            <c:bubble3D val="0"/>
            <c:spPr>
              <a:solidFill>
                <a:srgbClr val="0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85CB-4BF8-92C8-7E871819CC61}"/>
              </c:ext>
            </c:extLst>
          </c:dPt>
          <c:dPt>
            <c:idx val="5"/>
            <c:bubble3D val="0"/>
            <c:spPr>
              <a:solidFill>
                <a:srgbClr val="A3A3A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5CB-4BF8-92C8-7E871819CC61}"/>
              </c:ext>
            </c:extLst>
          </c:dPt>
          <c:dPt>
            <c:idx val="6"/>
            <c:bubble3D val="0"/>
            <c:spPr>
              <a:solidFill>
                <a:srgbClr val="D7D7D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85CB-4BF8-92C8-7E871819CC61}"/>
              </c:ext>
            </c:extLst>
          </c:dPt>
          <c:cat>
            <c:strRef>
              <c:f>Лист1!$A$2:$A$8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35</c:v>
                </c:pt>
                <c:pt idx="1">
                  <c:v>25</c:v>
                </c:pt>
                <c:pt idx="2">
                  <c:v>22</c:v>
                </c:pt>
                <c:pt idx="3">
                  <c:v>12</c:v>
                </c:pt>
                <c:pt idx="4">
                  <c:v>3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CB-4BF8-92C8-7E871819CC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2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709134-EA2B-48F4-A3A9-8D6421C331AF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5708B3-DDD8-4D1E-A283-2F694FEABC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622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5708B3-DDD8-4D1E-A283-2F694FEABC8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089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5708B3-DDD8-4D1E-A283-2F694FEABC8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203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5708B3-DDD8-4D1E-A283-2F694FEABC8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050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5708B3-DDD8-4D1E-A283-2F694FEABC8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421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4/4/2025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4/4/2025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61173" y="438217"/>
            <a:ext cx="14422119" cy="654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9.jp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office@dscontrols.ne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78856" y="8496547"/>
            <a:ext cx="2850144" cy="67326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0640" marR="5080">
              <a:spcBef>
                <a:spcPts val="1650"/>
              </a:spcBef>
            </a:pPr>
            <a:r>
              <a:rPr sz="2150" b="1" dirty="0">
                <a:solidFill>
                  <a:schemeClr val="bg1"/>
                </a:solidFill>
                <a:latin typeface="TT Travels Text Trl" panose="020B0003040000020204" pitchFamily="34" charset="0"/>
                <a:ea typeface="+mj-ea"/>
                <a:cs typeface="Lucida Sans Unicode"/>
              </a:rPr>
              <a:t>трубопроводная арматура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506886" y="10041526"/>
            <a:ext cx="2815283" cy="6788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0640" marR="5080">
              <a:spcBef>
                <a:spcPts val="1650"/>
              </a:spcBef>
            </a:pPr>
            <a:r>
              <a:rPr sz="2150" b="1" dirty="0">
                <a:solidFill>
                  <a:schemeClr val="bg1"/>
                </a:solidFill>
                <a:latin typeface="TT Travels Text Trl" panose="020B0003040000020204" pitchFamily="34" charset="0"/>
                <a:ea typeface="+mj-ea"/>
                <a:cs typeface="Lucida Sans Unicode"/>
              </a:rPr>
              <a:t>цифровые </a:t>
            </a:r>
            <a:br>
              <a:rPr lang="ru-RU" sz="2150" b="1" dirty="0">
                <a:solidFill>
                  <a:schemeClr val="bg1"/>
                </a:solidFill>
                <a:latin typeface="TT Travels Text Trl" panose="020B0003040000020204" pitchFamily="34" charset="0"/>
                <a:ea typeface="+mj-ea"/>
                <a:cs typeface="Lucida Sans Unicode"/>
              </a:rPr>
            </a:br>
            <a:r>
              <a:rPr sz="2150" b="1" dirty="0" err="1">
                <a:solidFill>
                  <a:schemeClr val="bg1"/>
                </a:solidFill>
                <a:latin typeface="TT Travels Text Trl" panose="020B0003040000020204" pitchFamily="34" charset="0"/>
                <a:ea typeface="+mj-ea"/>
                <a:cs typeface="Lucida Sans Unicode"/>
              </a:rPr>
              <a:t>датчики</a:t>
            </a:r>
            <a:r>
              <a:rPr sz="2150" b="1" dirty="0">
                <a:solidFill>
                  <a:schemeClr val="bg1"/>
                </a:solidFill>
                <a:latin typeface="TT Travels Text Trl" panose="020B0003040000020204" pitchFamily="34" charset="0"/>
                <a:ea typeface="+mj-ea"/>
                <a:cs typeface="Lucida Sans Unicode"/>
              </a:rPr>
              <a:t> уровня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039053" y="10041526"/>
            <a:ext cx="3188223" cy="67326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0640" marR="5080">
              <a:spcBef>
                <a:spcPts val="1650"/>
              </a:spcBef>
            </a:pPr>
            <a:r>
              <a:rPr lang="ru-RU" sz="2150" b="1" dirty="0">
                <a:solidFill>
                  <a:schemeClr val="bg1"/>
                </a:solidFill>
                <a:latin typeface="TT Travels Text Trl" panose="020B0003040000020204" pitchFamily="34" charset="0"/>
                <a:ea typeface="+mj-ea"/>
                <a:cs typeface="Lucida Sans Unicode"/>
              </a:rPr>
              <a:t>с</a:t>
            </a:r>
            <a:r>
              <a:rPr sz="2150" b="1" dirty="0" err="1">
                <a:solidFill>
                  <a:schemeClr val="bg1"/>
                </a:solidFill>
                <a:latin typeface="TT Travels Text Trl" panose="020B0003040000020204" pitchFamily="34" charset="0"/>
                <a:ea typeface="+mj-ea"/>
                <a:cs typeface="Lucida Sans Unicode"/>
              </a:rPr>
              <a:t>ервис</a:t>
            </a:r>
            <a:r>
              <a:rPr lang="ru-RU" sz="2150" b="1" dirty="0">
                <a:solidFill>
                  <a:schemeClr val="bg1"/>
                </a:solidFill>
                <a:latin typeface="TT Travels Text Trl" panose="020B0003040000020204" pitchFamily="34" charset="0"/>
                <a:ea typeface="+mj-ea"/>
                <a:cs typeface="Lucida Sans Unicode"/>
              </a:rPr>
              <a:t> </a:t>
            </a:r>
            <a:br>
              <a:rPr lang="ru-RU" sz="2150" b="1" dirty="0">
                <a:solidFill>
                  <a:schemeClr val="bg1"/>
                </a:solidFill>
                <a:latin typeface="TT Travels Text Trl" panose="020B0003040000020204" pitchFamily="34" charset="0"/>
                <a:ea typeface="+mj-ea"/>
                <a:cs typeface="Lucida Sans Unicode"/>
              </a:rPr>
            </a:br>
            <a:r>
              <a:rPr sz="2150" b="1" dirty="0">
                <a:solidFill>
                  <a:schemeClr val="bg1"/>
                </a:solidFill>
                <a:latin typeface="TT Travels Text Trl" panose="020B0003040000020204" pitchFamily="34" charset="0"/>
                <a:ea typeface="+mj-ea"/>
                <a:cs typeface="Lucida Sans Unicode"/>
              </a:rPr>
              <a:t>и автоматизация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039054" y="8496547"/>
            <a:ext cx="2977208" cy="6788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0640" marR="5080">
              <a:spcBef>
                <a:spcPts val="1650"/>
              </a:spcBef>
            </a:pPr>
            <a:r>
              <a:rPr sz="2150" b="1" dirty="0">
                <a:solidFill>
                  <a:schemeClr val="bg1"/>
                </a:solidFill>
                <a:latin typeface="TT Travels Text Trl" panose="020B0003040000020204" pitchFamily="34" charset="0"/>
                <a:ea typeface="+mj-ea"/>
                <a:cs typeface="Lucida Sans Unicode"/>
              </a:rPr>
              <a:t>ультразвуковые расходомеры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78856" y="10041526"/>
            <a:ext cx="2691882" cy="6788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0640" marR="5080">
              <a:spcBef>
                <a:spcPts val="1650"/>
              </a:spcBef>
            </a:pPr>
            <a:r>
              <a:rPr sz="2150" b="1" dirty="0">
                <a:solidFill>
                  <a:schemeClr val="bg1"/>
                </a:solidFill>
                <a:latin typeface="TT Travels Text Trl" panose="020B0003040000020204" pitchFamily="34" charset="0"/>
                <a:ea typeface="+mj-ea"/>
                <a:cs typeface="Lucida Sans Unicode"/>
              </a:rPr>
              <a:t>динамическое оборудование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61681392-7C21-6F2C-41F2-4D87295FCE13}"/>
              </a:ext>
            </a:extLst>
          </p:cNvPr>
          <p:cNvGrpSpPr/>
          <p:nvPr/>
        </p:nvGrpSpPr>
        <p:grpSpPr>
          <a:xfrm>
            <a:off x="16373792" y="702214"/>
            <a:ext cx="3046273" cy="307860"/>
            <a:chOff x="16373792" y="702214"/>
            <a:chExt cx="3046273" cy="307860"/>
          </a:xfrm>
        </p:grpSpPr>
        <p:sp>
          <p:nvSpPr>
            <p:cNvPr id="22" name="Полилиния: фигура 21">
              <a:extLst>
                <a:ext uri="{FF2B5EF4-FFF2-40B4-BE49-F238E27FC236}">
                  <a16:creationId xmlns:a16="http://schemas.microsoft.com/office/drawing/2014/main" id="{B23FF0EA-FFFF-BD91-BA9C-A4425E203D74}"/>
                </a:ext>
              </a:extLst>
            </p:cNvPr>
            <p:cNvSpPr/>
            <p:nvPr/>
          </p:nvSpPr>
          <p:spPr>
            <a:xfrm>
              <a:off x="16373792" y="702214"/>
              <a:ext cx="674370" cy="307860"/>
            </a:xfrm>
            <a:custGeom>
              <a:avLst/>
              <a:gdLst>
                <a:gd name="connsiteX0" fmla="*/ 100990 w 674370"/>
                <a:gd name="connsiteY0" fmla="*/ 101092 h 307860"/>
                <a:gd name="connsiteX1" fmla="*/ 100990 w 674370"/>
                <a:gd name="connsiteY1" fmla="*/ 206743 h 307860"/>
                <a:gd name="connsiteX2" fmla="*/ 184544 w 674370"/>
                <a:gd name="connsiteY2" fmla="*/ 206743 h 307860"/>
                <a:gd name="connsiteX3" fmla="*/ 203708 w 674370"/>
                <a:gd name="connsiteY3" fmla="*/ 202159 h 307860"/>
                <a:gd name="connsiteX4" fmla="*/ 219418 w 674370"/>
                <a:gd name="connsiteY4" fmla="*/ 191312 h 307860"/>
                <a:gd name="connsiteX5" fmla="*/ 230276 w 674370"/>
                <a:gd name="connsiteY5" fmla="*/ 175602 h 307860"/>
                <a:gd name="connsiteX6" fmla="*/ 234848 w 674370"/>
                <a:gd name="connsiteY6" fmla="*/ 156438 h 307860"/>
                <a:gd name="connsiteX7" fmla="*/ 231673 w 674370"/>
                <a:gd name="connsiteY7" fmla="*/ 135674 h 307860"/>
                <a:gd name="connsiteX8" fmla="*/ 221158 w 674370"/>
                <a:gd name="connsiteY8" fmla="*/ 118351 h 307860"/>
                <a:gd name="connsiteX9" fmla="*/ 204902 w 674370"/>
                <a:gd name="connsiteY9" fmla="*/ 106222 h 307860"/>
                <a:gd name="connsiteX10" fmla="*/ 184544 w 674370"/>
                <a:gd name="connsiteY10" fmla="*/ 101092 h 307860"/>
                <a:gd name="connsiteX11" fmla="*/ 452248 w 674370"/>
                <a:gd name="connsiteY11" fmla="*/ 25 h 307860"/>
                <a:gd name="connsiteX12" fmla="*/ 674370 w 674370"/>
                <a:gd name="connsiteY12" fmla="*/ 25 h 307860"/>
                <a:gd name="connsiteX13" fmla="*/ 674370 w 674370"/>
                <a:gd name="connsiteY13" fmla="*/ 101117 h 307860"/>
                <a:gd name="connsiteX14" fmla="*/ 540448 w 674370"/>
                <a:gd name="connsiteY14" fmla="*/ 101117 h 307860"/>
                <a:gd name="connsiteX15" fmla="*/ 521284 w 674370"/>
                <a:gd name="connsiteY15" fmla="*/ 105702 h 307860"/>
                <a:gd name="connsiteX16" fmla="*/ 505574 w 674370"/>
                <a:gd name="connsiteY16" fmla="*/ 116547 h 307860"/>
                <a:gd name="connsiteX17" fmla="*/ 494728 w 674370"/>
                <a:gd name="connsiteY17" fmla="*/ 132257 h 307860"/>
                <a:gd name="connsiteX18" fmla="*/ 490144 w 674370"/>
                <a:gd name="connsiteY18" fmla="*/ 151434 h 307860"/>
                <a:gd name="connsiteX19" fmla="*/ 493320 w 674370"/>
                <a:gd name="connsiteY19" fmla="*/ 172186 h 307860"/>
                <a:gd name="connsiteX20" fmla="*/ 503834 w 674370"/>
                <a:gd name="connsiteY20" fmla="*/ 189509 h 307860"/>
                <a:gd name="connsiteX21" fmla="*/ 520090 w 674370"/>
                <a:gd name="connsiteY21" fmla="*/ 201625 h 307860"/>
                <a:gd name="connsiteX22" fmla="*/ 540448 w 674370"/>
                <a:gd name="connsiteY22" fmla="*/ 206756 h 307860"/>
                <a:gd name="connsiteX23" fmla="*/ 674370 w 674370"/>
                <a:gd name="connsiteY23" fmla="*/ 206756 h 307860"/>
                <a:gd name="connsiteX24" fmla="*/ 674370 w 674370"/>
                <a:gd name="connsiteY24" fmla="*/ 307860 h 307860"/>
                <a:gd name="connsiteX25" fmla="*/ 452248 w 674370"/>
                <a:gd name="connsiteY25" fmla="*/ 307860 h 307860"/>
                <a:gd name="connsiteX26" fmla="*/ 362471 w 674370"/>
                <a:gd name="connsiteY26" fmla="*/ 154000 h 307860"/>
                <a:gd name="connsiteX27" fmla="*/ 0 w 674370"/>
                <a:gd name="connsiteY27" fmla="*/ 0 h 307860"/>
                <a:gd name="connsiteX28" fmla="*/ 234848 w 674370"/>
                <a:gd name="connsiteY28" fmla="*/ 0 h 307860"/>
                <a:gd name="connsiteX29" fmla="*/ 272631 w 674370"/>
                <a:gd name="connsiteY29" fmla="*/ 0 h 307860"/>
                <a:gd name="connsiteX30" fmla="*/ 331610 w 674370"/>
                <a:gd name="connsiteY30" fmla="*/ 101092 h 307860"/>
                <a:gd name="connsiteX31" fmla="*/ 362395 w 674370"/>
                <a:gd name="connsiteY31" fmla="*/ 153860 h 307860"/>
                <a:gd name="connsiteX32" fmla="*/ 331572 w 674370"/>
                <a:gd name="connsiteY32" fmla="*/ 206743 h 307860"/>
                <a:gd name="connsiteX33" fmla="*/ 272631 w 674370"/>
                <a:gd name="connsiteY33" fmla="*/ 307836 h 307860"/>
                <a:gd name="connsiteX34" fmla="*/ 0 w 674370"/>
                <a:gd name="connsiteY34" fmla="*/ 307836 h 307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74370" h="307860">
                  <a:moveTo>
                    <a:pt x="100990" y="101092"/>
                  </a:moveTo>
                  <a:lnTo>
                    <a:pt x="100990" y="206743"/>
                  </a:lnTo>
                  <a:lnTo>
                    <a:pt x="184544" y="206743"/>
                  </a:lnTo>
                  <a:lnTo>
                    <a:pt x="203708" y="202159"/>
                  </a:lnTo>
                  <a:lnTo>
                    <a:pt x="219418" y="191312"/>
                  </a:lnTo>
                  <a:lnTo>
                    <a:pt x="230276" y="175602"/>
                  </a:lnTo>
                  <a:lnTo>
                    <a:pt x="234848" y="156438"/>
                  </a:lnTo>
                  <a:lnTo>
                    <a:pt x="231673" y="135674"/>
                  </a:lnTo>
                  <a:lnTo>
                    <a:pt x="221158" y="118351"/>
                  </a:lnTo>
                  <a:lnTo>
                    <a:pt x="204902" y="106222"/>
                  </a:lnTo>
                  <a:lnTo>
                    <a:pt x="184544" y="101092"/>
                  </a:lnTo>
                  <a:close/>
                  <a:moveTo>
                    <a:pt x="452248" y="25"/>
                  </a:moveTo>
                  <a:lnTo>
                    <a:pt x="674370" y="25"/>
                  </a:lnTo>
                  <a:lnTo>
                    <a:pt x="674370" y="101117"/>
                  </a:lnTo>
                  <a:lnTo>
                    <a:pt x="540448" y="101117"/>
                  </a:lnTo>
                  <a:lnTo>
                    <a:pt x="521284" y="105702"/>
                  </a:lnTo>
                  <a:lnTo>
                    <a:pt x="505574" y="116547"/>
                  </a:lnTo>
                  <a:lnTo>
                    <a:pt x="494728" y="132257"/>
                  </a:lnTo>
                  <a:lnTo>
                    <a:pt x="490144" y="151434"/>
                  </a:lnTo>
                  <a:lnTo>
                    <a:pt x="493320" y="172186"/>
                  </a:lnTo>
                  <a:lnTo>
                    <a:pt x="503834" y="189509"/>
                  </a:lnTo>
                  <a:lnTo>
                    <a:pt x="520090" y="201625"/>
                  </a:lnTo>
                  <a:lnTo>
                    <a:pt x="540448" y="206756"/>
                  </a:lnTo>
                  <a:lnTo>
                    <a:pt x="674370" y="206756"/>
                  </a:lnTo>
                  <a:lnTo>
                    <a:pt x="674370" y="307860"/>
                  </a:lnTo>
                  <a:lnTo>
                    <a:pt x="452248" y="307860"/>
                  </a:lnTo>
                  <a:lnTo>
                    <a:pt x="362471" y="154000"/>
                  </a:lnTo>
                  <a:close/>
                  <a:moveTo>
                    <a:pt x="0" y="0"/>
                  </a:moveTo>
                  <a:lnTo>
                    <a:pt x="234848" y="0"/>
                  </a:lnTo>
                  <a:lnTo>
                    <a:pt x="272631" y="0"/>
                  </a:lnTo>
                  <a:lnTo>
                    <a:pt x="331610" y="101092"/>
                  </a:lnTo>
                  <a:lnTo>
                    <a:pt x="362395" y="153860"/>
                  </a:lnTo>
                  <a:lnTo>
                    <a:pt x="331572" y="206743"/>
                  </a:lnTo>
                  <a:lnTo>
                    <a:pt x="272631" y="307836"/>
                  </a:lnTo>
                  <a:lnTo>
                    <a:pt x="0" y="307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237747" y="779149"/>
              <a:ext cx="444405" cy="17690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7753826" y="779163"/>
              <a:ext cx="1666239" cy="153035"/>
            </a:xfrm>
            <a:custGeom>
              <a:avLst/>
              <a:gdLst/>
              <a:ahLst/>
              <a:cxnLst/>
              <a:rect l="l" t="t" r="r" b="b"/>
              <a:pathLst>
                <a:path w="1666240" h="153034">
                  <a:moveTo>
                    <a:pt x="200875" y="149390"/>
                  </a:moveTo>
                  <a:lnTo>
                    <a:pt x="112864" y="69075"/>
                  </a:lnTo>
                  <a:lnTo>
                    <a:pt x="198462" y="3073"/>
                  </a:lnTo>
                  <a:lnTo>
                    <a:pt x="128714" y="3073"/>
                  </a:lnTo>
                  <a:lnTo>
                    <a:pt x="55892" y="61163"/>
                  </a:lnTo>
                  <a:lnTo>
                    <a:pt x="55892" y="3073"/>
                  </a:lnTo>
                  <a:lnTo>
                    <a:pt x="0" y="3073"/>
                  </a:lnTo>
                  <a:lnTo>
                    <a:pt x="0" y="150266"/>
                  </a:lnTo>
                  <a:lnTo>
                    <a:pt x="55892" y="150266"/>
                  </a:lnTo>
                  <a:lnTo>
                    <a:pt x="55892" y="84264"/>
                  </a:lnTo>
                  <a:lnTo>
                    <a:pt x="128054" y="149390"/>
                  </a:lnTo>
                  <a:lnTo>
                    <a:pt x="200875" y="149390"/>
                  </a:lnTo>
                  <a:close/>
                </a:path>
                <a:path w="1666240" h="153034">
                  <a:moveTo>
                    <a:pt x="404025" y="73050"/>
                  </a:moveTo>
                  <a:lnTo>
                    <a:pt x="385991" y="26123"/>
                  </a:lnTo>
                  <a:lnTo>
                    <a:pt x="345719" y="6489"/>
                  </a:lnTo>
                  <a:lnTo>
                    <a:pt x="345719" y="74587"/>
                  </a:lnTo>
                  <a:lnTo>
                    <a:pt x="345719" y="77228"/>
                  </a:lnTo>
                  <a:lnTo>
                    <a:pt x="343535" y="88950"/>
                  </a:lnTo>
                  <a:lnTo>
                    <a:pt x="343433" y="89509"/>
                  </a:lnTo>
                  <a:lnTo>
                    <a:pt x="335127" y="101092"/>
                  </a:lnTo>
                  <a:lnTo>
                    <a:pt x="318706" y="109715"/>
                  </a:lnTo>
                  <a:lnTo>
                    <a:pt x="292036" y="113093"/>
                  </a:lnTo>
                  <a:lnTo>
                    <a:pt x="265404" y="109575"/>
                  </a:lnTo>
                  <a:lnTo>
                    <a:pt x="249059" y="100711"/>
                  </a:lnTo>
                  <a:lnTo>
                    <a:pt x="240830" y="88950"/>
                  </a:lnTo>
                  <a:lnTo>
                    <a:pt x="238658" y="77228"/>
                  </a:lnTo>
                  <a:lnTo>
                    <a:pt x="238569" y="74587"/>
                  </a:lnTo>
                  <a:lnTo>
                    <a:pt x="240804" y="62433"/>
                  </a:lnTo>
                  <a:lnTo>
                    <a:pt x="248970" y="51155"/>
                  </a:lnTo>
                  <a:lnTo>
                    <a:pt x="265303" y="42837"/>
                  </a:lnTo>
                  <a:lnTo>
                    <a:pt x="292036" y="39598"/>
                  </a:lnTo>
                  <a:lnTo>
                    <a:pt x="318808" y="42837"/>
                  </a:lnTo>
                  <a:lnTo>
                    <a:pt x="335216" y="51155"/>
                  </a:lnTo>
                  <a:lnTo>
                    <a:pt x="343458" y="62433"/>
                  </a:lnTo>
                  <a:lnTo>
                    <a:pt x="345719" y="74587"/>
                  </a:lnTo>
                  <a:lnTo>
                    <a:pt x="345719" y="6489"/>
                  </a:lnTo>
                  <a:lnTo>
                    <a:pt x="296659" y="0"/>
                  </a:lnTo>
                  <a:lnTo>
                    <a:pt x="287858" y="0"/>
                  </a:lnTo>
                  <a:lnTo>
                    <a:pt x="230759" y="7518"/>
                  </a:lnTo>
                  <a:lnTo>
                    <a:pt x="198259" y="26123"/>
                  </a:lnTo>
                  <a:lnTo>
                    <a:pt x="183654" y="49936"/>
                  </a:lnTo>
                  <a:lnTo>
                    <a:pt x="180276" y="73050"/>
                  </a:lnTo>
                  <a:lnTo>
                    <a:pt x="180276" y="78981"/>
                  </a:lnTo>
                  <a:lnTo>
                    <a:pt x="183654" y="102133"/>
                  </a:lnTo>
                  <a:lnTo>
                    <a:pt x="198259" y="126263"/>
                  </a:lnTo>
                  <a:lnTo>
                    <a:pt x="230759" y="145224"/>
                  </a:lnTo>
                  <a:lnTo>
                    <a:pt x="287858" y="152908"/>
                  </a:lnTo>
                  <a:lnTo>
                    <a:pt x="296659" y="152908"/>
                  </a:lnTo>
                  <a:lnTo>
                    <a:pt x="353631" y="145224"/>
                  </a:lnTo>
                  <a:lnTo>
                    <a:pt x="394030" y="113093"/>
                  </a:lnTo>
                  <a:lnTo>
                    <a:pt x="404025" y="78981"/>
                  </a:lnTo>
                  <a:lnTo>
                    <a:pt x="404025" y="73050"/>
                  </a:lnTo>
                  <a:close/>
                </a:path>
                <a:path w="1666240" h="153034">
                  <a:moveTo>
                    <a:pt x="620268" y="3124"/>
                  </a:moveTo>
                  <a:lnTo>
                    <a:pt x="564375" y="3124"/>
                  </a:lnTo>
                  <a:lnTo>
                    <a:pt x="564375" y="55194"/>
                  </a:lnTo>
                  <a:lnTo>
                    <a:pt x="472414" y="55194"/>
                  </a:lnTo>
                  <a:lnTo>
                    <a:pt x="472414" y="3124"/>
                  </a:lnTo>
                  <a:lnTo>
                    <a:pt x="416090" y="3124"/>
                  </a:lnTo>
                  <a:lnTo>
                    <a:pt x="416090" y="55194"/>
                  </a:lnTo>
                  <a:lnTo>
                    <a:pt x="416090" y="94564"/>
                  </a:lnTo>
                  <a:lnTo>
                    <a:pt x="416090" y="150444"/>
                  </a:lnTo>
                  <a:lnTo>
                    <a:pt x="472414" y="150444"/>
                  </a:lnTo>
                  <a:lnTo>
                    <a:pt x="472414" y="94564"/>
                  </a:lnTo>
                  <a:lnTo>
                    <a:pt x="564375" y="94564"/>
                  </a:lnTo>
                  <a:lnTo>
                    <a:pt x="564375" y="150444"/>
                  </a:lnTo>
                  <a:lnTo>
                    <a:pt x="620268" y="150444"/>
                  </a:lnTo>
                  <a:lnTo>
                    <a:pt x="620268" y="94564"/>
                  </a:lnTo>
                  <a:lnTo>
                    <a:pt x="620268" y="55194"/>
                  </a:lnTo>
                  <a:lnTo>
                    <a:pt x="620268" y="3124"/>
                  </a:lnTo>
                  <a:close/>
                </a:path>
                <a:path w="1666240" h="153034">
                  <a:moveTo>
                    <a:pt x="817448" y="2476"/>
                  </a:moveTo>
                  <a:lnTo>
                    <a:pt x="634161" y="2476"/>
                  </a:lnTo>
                  <a:lnTo>
                    <a:pt x="634161" y="43116"/>
                  </a:lnTo>
                  <a:lnTo>
                    <a:pt x="697750" y="43116"/>
                  </a:lnTo>
                  <a:lnTo>
                    <a:pt x="697750" y="149796"/>
                  </a:lnTo>
                  <a:lnTo>
                    <a:pt x="753859" y="149796"/>
                  </a:lnTo>
                  <a:lnTo>
                    <a:pt x="753859" y="43116"/>
                  </a:lnTo>
                  <a:lnTo>
                    <a:pt x="817448" y="43116"/>
                  </a:lnTo>
                  <a:lnTo>
                    <a:pt x="817448" y="2476"/>
                  </a:lnTo>
                  <a:close/>
                </a:path>
                <a:path w="1666240" h="153034">
                  <a:moveTo>
                    <a:pt x="1024026" y="51473"/>
                  </a:moveTo>
                  <a:lnTo>
                    <a:pt x="987552" y="6921"/>
                  </a:lnTo>
                  <a:lnTo>
                    <a:pt x="965492" y="4432"/>
                  </a:lnTo>
                  <a:lnTo>
                    <a:pt x="965492" y="45313"/>
                  </a:lnTo>
                  <a:lnTo>
                    <a:pt x="965492" y="61823"/>
                  </a:lnTo>
                  <a:lnTo>
                    <a:pt x="959777" y="67094"/>
                  </a:lnTo>
                  <a:lnTo>
                    <a:pt x="887171" y="67094"/>
                  </a:lnTo>
                  <a:lnTo>
                    <a:pt x="887171" y="40246"/>
                  </a:lnTo>
                  <a:lnTo>
                    <a:pt x="959993" y="40246"/>
                  </a:lnTo>
                  <a:lnTo>
                    <a:pt x="965492" y="45313"/>
                  </a:lnTo>
                  <a:lnTo>
                    <a:pt x="965492" y="4432"/>
                  </a:lnTo>
                  <a:lnTo>
                    <a:pt x="953617" y="3073"/>
                  </a:lnTo>
                  <a:lnTo>
                    <a:pt x="830846" y="3073"/>
                  </a:lnTo>
                  <a:lnTo>
                    <a:pt x="830846" y="150050"/>
                  </a:lnTo>
                  <a:lnTo>
                    <a:pt x="887171" y="150050"/>
                  </a:lnTo>
                  <a:lnTo>
                    <a:pt x="887171" y="104063"/>
                  </a:lnTo>
                  <a:lnTo>
                    <a:pt x="954278" y="104063"/>
                  </a:lnTo>
                  <a:lnTo>
                    <a:pt x="987831" y="100101"/>
                  </a:lnTo>
                  <a:lnTo>
                    <a:pt x="1009281" y="89408"/>
                  </a:lnTo>
                  <a:lnTo>
                    <a:pt x="1020673" y="73710"/>
                  </a:lnTo>
                  <a:lnTo>
                    <a:pt x="1021842" y="67094"/>
                  </a:lnTo>
                  <a:lnTo>
                    <a:pt x="1024026" y="54775"/>
                  </a:lnTo>
                  <a:lnTo>
                    <a:pt x="1024026" y="51473"/>
                  </a:lnTo>
                  <a:close/>
                </a:path>
                <a:path w="1666240" h="153034">
                  <a:moveTo>
                    <a:pt x="1253515" y="73050"/>
                  </a:moveTo>
                  <a:lnTo>
                    <a:pt x="1235506" y="26123"/>
                  </a:lnTo>
                  <a:lnTo>
                    <a:pt x="1195438" y="6502"/>
                  </a:lnTo>
                  <a:lnTo>
                    <a:pt x="1195438" y="74587"/>
                  </a:lnTo>
                  <a:lnTo>
                    <a:pt x="1195438" y="77228"/>
                  </a:lnTo>
                  <a:lnTo>
                    <a:pt x="1193279" y="88950"/>
                  </a:lnTo>
                  <a:lnTo>
                    <a:pt x="1193177" y="89509"/>
                  </a:lnTo>
                  <a:lnTo>
                    <a:pt x="1184922" y="101092"/>
                  </a:lnTo>
                  <a:lnTo>
                    <a:pt x="1168514" y="109715"/>
                  </a:lnTo>
                  <a:lnTo>
                    <a:pt x="1141755" y="113093"/>
                  </a:lnTo>
                  <a:lnTo>
                    <a:pt x="1114983" y="109575"/>
                  </a:lnTo>
                  <a:lnTo>
                    <a:pt x="1098575" y="100711"/>
                  </a:lnTo>
                  <a:lnTo>
                    <a:pt x="1090333" y="88950"/>
                  </a:lnTo>
                  <a:lnTo>
                    <a:pt x="1088148" y="77228"/>
                  </a:lnTo>
                  <a:lnTo>
                    <a:pt x="1088059" y="74587"/>
                  </a:lnTo>
                  <a:lnTo>
                    <a:pt x="1090333" y="62433"/>
                  </a:lnTo>
                  <a:lnTo>
                    <a:pt x="1098575" y="51155"/>
                  </a:lnTo>
                  <a:lnTo>
                    <a:pt x="1114983" y="42837"/>
                  </a:lnTo>
                  <a:lnTo>
                    <a:pt x="1141755" y="39598"/>
                  </a:lnTo>
                  <a:lnTo>
                    <a:pt x="1168514" y="42837"/>
                  </a:lnTo>
                  <a:lnTo>
                    <a:pt x="1184922" y="51155"/>
                  </a:lnTo>
                  <a:lnTo>
                    <a:pt x="1193177" y="62433"/>
                  </a:lnTo>
                  <a:lnTo>
                    <a:pt x="1195438" y="74587"/>
                  </a:lnTo>
                  <a:lnTo>
                    <a:pt x="1195438" y="6502"/>
                  </a:lnTo>
                  <a:lnTo>
                    <a:pt x="1146365" y="0"/>
                  </a:lnTo>
                  <a:lnTo>
                    <a:pt x="1137348" y="0"/>
                  </a:lnTo>
                  <a:lnTo>
                    <a:pt x="1080376" y="7518"/>
                  </a:lnTo>
                  <a:lnTo>
                    <a:pt x="1047940" y="26123"/>
                  </a:lnTo>
                  <a:lnTo>
                    <a:pt x="1033360" y="49936"/>
                  </a:lnTo>
                  <a:lnTo>
                    <a:pt x="1029982" y="73050"/>
                  </a:lnTo>
                  <a:lnTo>
                    <a:pt x="1029982" y="78981"/>
                  </a:lnTo>
                  <a:lnTo>
                    <a:pt x="1033360" y="102133"/>
                  </a:lnTo>
                  <a:lnTo>
                    <a:pt x="1047940" y="126263"/>
                  </a:lnTo>
                  <a:lnTo>
                    <a:pt x="1080376" y="145224"/>
                  </a:lnTo>
                  <a:lnTo>
                    <a:pt x="1137348" y="152908"/>
                  </a:lnTo>
                  <a:lnTo>
                    <a:pt x="1146365" y="152908"/>
                  </a:lnTo>
                  <a:lnTo>
                    <a:pt x="1203210" y="145224"/>
                  </a:lnTo>
                  <a:lnTo>
                    <a:pt x="1243533" y="113093"/>
                  </a:lnTo>
                  <a:lnTo>
                    <a:pt x="1253515" y="78981"/>
                  </a:lnTo>
                  <a:lnTo>
                    <a:pt x="1253515" y="73050"/>
                  </a:lnTo>
                  <a:close/>
                </a:path>
                <a:path w="1666240" h="153034">
                  <a:moveTo>
                    <a:pt x="1449260" y="2870"/>
                  </a:moveTo>
                  <a:lnTo>
                    <a:pt x="1280947" y="2870"/>
                  </a:lnTo>
                  <a:lnTo>
                    <a:pt x="1280248" y="50038"/>
                  </a:lnTo>
                  <a:lnTo>
                    <a:pt x="1278445" y="79540"/>
                  </a:lnTo>
                  <a:lnTo>
                    <a:pt x="1276019" y="95694"/>
                  </a:lnTo>
                  <a:lnTo>
                    <a:pt x="1273467" y="102768"/>
                  </a:lnTo>
                  <a:lnTo>
                    <a:pt x="1270165" y="108038"/>
                  </a:lnTo>
                  <a:lnTo>
                    <a:pt x="1254760" y="108038"/>
                  </a:lnTo>
                  <a:lnTo>
                    <a:pt x="1254760" y="150063"/>
                  </a:lnTo>
                  <a:lnTo>
                    <a:pt x="1272806" y="150063"/>
                  </a:lnTo>
                  <a:lnTo>
                    <a:pt x="1290497" y="148793"/>
                  </a:lnTo>
                  <a:lnTo>
                    <a:pt x="1325308" y="119303"/>
                  </a:lnTo>
                  <a:lnTo>
                    <a:pt x="1331252" y="77635"/>
                  </a:lnTo>
                  <a:lnTo>
                    <a:pt x="1332001" y="40716"/>
                  </a:lnTo>
                  <a:lnTo>
                    <a:pt x="1392491" y="40716"/>
                  </a:lnTo>
                  <a:lnTo>
                    <a:pt x="1392491" y="150063"/>
                  </a:lnTo>
                  <a:lnTo>
                    <a:pt x="1449260" y="150063"/>
                  </a:lnTo>
                  <a:lnTo>
                    <a:pt x="1449260" y="2870"/>
                  </a:lnTo>
                  <a:close/>
                </a:path>
                <a:path w="1666240" h="153034">
                  <a:moveTo>
                    <a:pt x="1665998" y="103619"/>
                  </a:moveTo>
                  <a:lnTo>
                    <a:pt x="1663280" y="91465"/>
                  </a:lnTo>
                  <a:lnTo>
                    <a:pt x="1655356" y="81483"/>
                  </a:lnTo>
                  <a:lnTo>
                    <a:pt x="1642516" y="74256"/>
                  </a:lnTo>
                  <a:lnTo>
                    <a:pt x="1625079" y="70396"/>
                  </a:lnTo>
                  <a:lnTo>
                    <a:pt x="1640738" y="66840"/>
                  </a:lnTo>
                  <a:lnTo>
                    <a:pt x="1652028" y="60274"/>
                  </a:lnTo>
                  <a:lnTo>
                    <a:pt x="1658861" y="51396"/>
                  </a:lnTo>
                  <a:lnTo>
                    <a:pt x="1661160" y="40906"/>
                  </a:lnTo>
                  <a:lnTo>
                    <a:pt x="1661160" y="39154"/>
                  </a:lnTo>
                  <a:lnTo>
                    <a:pt x="1656930" y="24790"/>
                  </a:lnTo>
                  <a:lnTo>
                    <a:pt x="1642148" y="12725"/>
                  </a:lnTo>
                  <a:lnTo>
                    <a:pt x="1613725" y="4406"/>
                  </a:lnTo>
                  <a:lnTo>
                    <a:pt x="1568526" y="1308"/>
                  </a:lnTo>
                  <a:lnTo>
                    <a:pt x="1559509" y="1308"/>
                  </a:lnTo>
                  <a:lnTo>
                    <a:pt x="1515973" y="5499"/>
                  </a:lnTo>
                  <a:lnTo>
                    <a:pt x="1485849" y="16789"/>
                  </a:lnTo>
                  <a:lnTo>
                    <a:pt x="1468348" y="33337"/>
                  </a:lnTo>
                  <a:lnTo>
                    <a:pt x="1462697" y="53238"/>
                  </a:lnTo>
                  <a:lnTo>
                    <a:pt x="1462697" y="56311"/>
                  </a:lnTo>
                  <a:lnTo>
                    <a:pt x="1521663" y="56311"/>
                  </a:lnTo>
                  <a:lnTo>
                    <a:pt x="1524736" y="47002"/>
                  </a:lnTo>
                  <a:lnTo>
                    <a:pt x="1533512" y="40881"/>
                  </a:lnTo>
                  <a:lnTo>
                    <a:pt x="1547380" y="37528"/>
                  </a:lnTo>
                  <a:lnTo>
                    <a:pt x="1565668" y="36512"/>
                  </a:lnTo>
                  <a:lnTo>
                    <a:pt x="1583093" y="37211"/>
                  </a:lnTo>
                  <a:lnTo>
                    <a:pt x="1595069" y="39293"/>
                  </a:lnTo>
                  <a:lnTo>
                    <a:pt x="1601952" y="42735"/>
                  </a:lnTo>
                  <a:lnTo>
                    <a:pt x="1604162" y="47523"/>
                  </a:lnTo>
                  <a:lnTo>
                    <a:pt x="1602447" y="51968"/>
                  </a:lnTo>
                  <a:lnTo>
                    <a:pt x="1597177" y="54889"/>
                  </a:lnTo>
                  <a:lnTo>
                    <a:pt x="1588211" y="56489"/>
                  </a:lnTo>
                  <a:lnTo>
                    <a:pt x="1575346" y="56972"/>
                  </a:lnTo>
                  <a:lnTo>
                    <a:pt x="1531340" y="56972"/>
                  </a:lnTo>
                  <a:lnTo>
                    <a:pt x="1531340" y="91516"/>
                  </a:lnTo>
                  <a:lnTo>
                    <a:pt x="1575346" y="91516"/>
                  </a:lnTo>
                  <a:lnTo>
                    <a:pt x="1589341" y="92189"/>
                  </a:lnTo>
                  <a:lnTo>
                    <a:pt x="1599298" y="94272"/>
                  </a:lnTo>
                  <a:lnTo>
                    <a:pt x="1605267" y="97828"/>
                  </a:lnTo>
                  <a:lnTo>
                    <a:pt x="1607248" y="102958"/>
                  </a:lnTo>
                  <a:lnTo>
                    <a:pt x="1605381" y="108419"/>
                  </a:lnTo>
                  <a:lnTo>
                    <a:pt x="1598891" y="112509"/>
                  </a:lnTo>
                  <a:lnTo>
                    <a:pt x="1586458" y="115062"/>
                  </a:lnTo>
                  <a:lnTo>
                    <a:pt x="1566760" y="115951"/>
                  </a:lnTo>
                  <a:lnTo>
                    <a:pt x="1546186" y="114490"/>
                  </a:lnTo>
                  <a:lnTo>
                    <a:pt x="1531785" y="110223"/>
                  </a:lnTo>
                  <a:lnTo>
                    <a:pt x="1523326" y="103314"/>
                  </a:lnTo>
                  <a:lnTo>
                    <a:pt x="1520571" y="93941"/>
                  </a:lnTo>
                  <a:lnTo>
                    <a:pt x="1462468" y="93941"/>
                  </a:lnTo>
                  <a:lnTo>
                    <a:pt x="1462468" y="96799"/>
                  </a:lnTo>
                  <a:lnTo>
                    <a:pt x="1468767" y="120777"/>
                  </a:lnTo>
                  <a:lnTo>
                    <a:pt x="1487449" y="138137"/>
                  </a:lnTo>
                  <a:lnTo>
                    <a:pt x="1518170" y="148691"/>
                  </a:lnTo>
                  <a:lnTo>
                    <a:pt x="1560601" y="152247"/>
                  </a:lnTo>
                  <a:lnTo>
                    <a:pt x="1569847" y="152247"/>
                  </a:lnTo>
                  <a:lnTo>
                    <a:pt x="1616798" y="148412"/>
                  </a:lnTo>
                  <a:lnTo>
                    <a:pt x="1646301" y="138112"/>
                  </a:lnTo>
                  <a:lnTo>
                    <a:pt x="1661617" y="123101"/>
                  </a:lnTo>
                  <a:lnTo>
                    <a:pt x="1665998" y="105156"/>
                  </a:lnTo>
                  <a:lnTo>
                    <a:pt x="1665998" y="1036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3250" y="539194"/>
            <a:ext cx="9879562" cy="112530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200" spc="300" dirty="0">
                <a:latin typeface="TT Travels Text Trl ExtraBold" panose="020B0003040000020204" pitchFamily="34" charset="0"/>
                <a:cs typeface="Lucida Sans Unicode"/>
              </a:rPr>
              <a:t>О К</a:t>
            </a:r>
            <a:r>
              <a:rPr lang="ru-RU" sz="7200" spc="300" dirty="0">
                <a:latin typeface="TT Travels Text Trl ExtraBold" panose="020B0003040000020204" pitchFamily="34" charset="0"/>
                <a:cs typeface="Lucida Sans Unicode"/>
              </a:rPr>
              <a:t>ОМПАНИИ</a:t>
            </a:r>
            <a:endParaRPr sz="7200" spc="300" dirty="0">
              <a:latin typeface="TT Travels Text Trl ExtraBold" panose="020B0003040000020204" pitchFamily="34" charset="0"/>
              <a:cs typeface="Lucida Sans Unicode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563CE9F4-4893-5047-A3CE-F93F317E4739}"/>
              </a:ext>
            </a:extLst>
          </p:cNvPr>
          <p:cNvCxnSpPr>
            <a:cxnSpLocks/>
          </p:cNvCxnSpPr>
          <p:nvPr/>
        </p:nvCxnSpPr>
        <p:spPr>
          <a:xfrm>
            <a:off x="4085354" y="8345260"/>
            <a:ext cx="42014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404847D3-353E-7549-3F14-A1F0FF44B9C2}"/>
              </a:ext>
            </a:extLst>
          </p:cNvPr>
          <p:cNvCxnSpPr>
            <a:cxnSpLocks/>
          </p:cNvCxnSpPr>
          <p:nvPr/>
        </p:nvCxnSpPr>
        <p:spPr>
          <a:xfrm>
            <a:off x="625156" y="8345260"/>
            <a:ext cx="42014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EF01FE0-17F7-F680-2EB9-C1DB76717755}"/>
              </a:ext>
            </a:extLst>
          </p:cNvPr>
          <p:cNvCxnSpPr>
            <a:cxnSpLocks/>
          </p:cNvCxnSpPr>
          <p:nvPr/>
        </p:nvCxnSpPr>
        <p:spPr>
          <a:xfrm>
            <a:off x="625156" y="9892120"/>
            <a:ext cx="42014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6DD53268-4F56-1950-D01C-AAA85C4F19F9}"/>
              </a:ext>
            </a:extLst>
          </p:cNvPr>
          <p:cNvCxnSpPr>
            <a:cxnSpLocks/>
          </p:cNvCxnSpPr>
          <p:nvPr/>
        </p:nvCxnSpPr>
        <p:spPr>
          <a:xfrm>
            <a:off x="4085354" y="9892120"/>
            <a:ext cx="42014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02AEFCB0-C870-758F-A28C-080600B29D87}"/>
              </a:ext>
            </a:extLst>
          </p:cNvPr>
          <p:cNvCxnSpPr>
            <a:cxnSpLocks/>
          </p:cNvCxnSpPr>
          <p:nvPr/>
        </p:nvCxnSpPr>
        <p:spPr>
          <a:xfrm>
            <a:off x="7560806" y="9892120"/>
            <a:ext cx="42014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607091" y="5017702"/>
            <a:ext cx="6125845" cy="5618480"/>
          </a:xfrm>
          <a:custGeom>
            <a:avLst/>
            <a:gdLst/>
            <a:ahLst/>
            <a:cxnLst/>
            <a:rect l="l" t="t" r="r" b="b"/>
            <a:pathLst>
              <a:path w="6125845" h="5618480">
                <a:moveTo>
                  <a:pt x="5922510" y="0"/>
                </a:moveTo>
                <a:lnTo>
                  <a:pt x="202957" y="0"/>
                </a:lnTo>
                <a:lnTo>
                  <a:pt x="156420" y="5360"/>
                </a:lnTo>
                <a:lnTo>
                  <a:pt x="113701" y="20628"/>
                </a:lnTo>
                <a:lnTo>
                  <a:pt x="76017" y="44587"/>
                </a:lnTo>
                <a:lnTo>
                  <a:pt x="44587" y="76017"/>
                </a:lnTo>
                <a:lnTo>
                  <a:pt x="20628" y="113701"/>
                </a:lnTo>
                <a:lnTo>
                  <a:pt x="5360" y="156420"/>
                </a:lnTo>
                <a:lnTo>
                  <a:pt x="0" y="202957"/>
                </a:lnTo>
                <a:lnTo>
                  <a:pt x="0" y="5414903"/>
                </a:lnTo>
                <a:lnTo>
                  <a:pt x="5360" y="5461439"/>
                </a:lnTo>
                <a:lnTo>
                  <a:pt x="20628" y="5504158"/>
                </a:lnTo>
                <a:lnTo>
                  <a:pt x="44587" y="5541842"/>
                </a:lnTo>
                <a:lnTo>
                  <a:pt x="76017" y="5573273"/>
                </a:lnTo>
                <a:lnTo>
                  <a:pt x="113701" y="5597231"/>
                </a:lnTo>
                <a:lnTo>
                  <a:pt x="156420" y="5612500"/>
                </a:lnTo>
                <a:lnTo>
                  <a:pt x="202957" y="5617860"/>
                </a:lnTo>
                <a:lnTo>
                  <a:pt x="5922510" y="5617860"/>
                </a:lnTo>
                <a:lnTo>
                  <a:pt x="5969047" y="5612500"/>
                </a:lnTo>
                <a:lnTo>
                  <a:pt x="6011766" y="5597231"/>
                </a:lnTo>
                <a:lnTo>
                  <a:pt x="6049450" y="5573273"/>
                </a:lnTo>
                <a:lnTo>
                  <a:pt x="6080880" y="5541842"/>
                </a:lnTo>
                <a:lnTo>
                  <a:pt x="6104839" y="5504158"/>
                </a:lnTo>
                <a:lnTo>
                  <a:pt x="6120107" y="5461439"/>
                </a:lnTo>
                <a:lnTo>
                  <a:pt x="6125467" y="5414903"/>
                </a:lnTo>
                <a:lnTo>
                  <a:pt x="6125467" y="202957"/>
                </a:lnTo>
                <a:lnTo>
                  <a:pt x="6120107" y="156420"/>
                </a:lnTo>
                <a:lnTo>
                  <a:pt x="6104839" y="113701"/>
                </a:lnTo>
                <a:lnTo>
                  <a:pt x="6080880" y="76017"/>
                </a:lnTo>
                <a:lnTo>
                  <a:pt x="6049450" y="44587"/>
                </a:lnTo>
                <a:lnTo>
                  <a:pt x="6011766" y="20628"/>
                </a:lnTo>
                <a:lnTo>
                  <a:pt x="5969047" y="5360"/>
                </a:lnTo>
                <a:lnTo>
                  <a:pt x="5922510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7080" y="8157301"/>
            <a:ext cx="6125467" cy="2478261"/>
          </a:xfrm>
          <a:prstGeom prst="rect">
            <a:avLst/>
          </a:prstGeom>
        </p:spPr>
      </p:pic>
      <p:sp>
        <p:nvSpPr>
          <p:cNvPr id="49" name="Прямоугольник: скругленные верхние углы 48">
            <a:extLst>
              <a:ext uri="{FF2B5EF4-FFF2-40B4-BE49-F238E27FC236}">
                <a16:creationId xmlns:a16="http://schemas.microsoft.com/office/drawing/2014/main" id="{73543EDC-EC94-12A5-B29C-5736806F1047}"/>
              </a:ext>
            </a:extLst>
          </p:cNvPr>
          <p:cNvSpPr/>
          <p:nvPr/>
        </p:nvSpPr>
        <p:spPr>
          <a:xfrm rot="16200000">
            <a:off x="1368101" y="7379323"/>
            <a:ext cx="2476807" cy="4032759"/>
          </a:xfrm>
          <a:prstGeom prst="round2SameRect">
            <a:avLst>
              <a:gd name="adj1" fmla="val 11712"/>
              <a:gd name="adj2" fmla="val 0"/>
            </a:avLst>
          </a:prstGeom>
          <a:gradFill flip="none" rotWithShape="1">
            <a:gsLst>
              <a:gs pos="49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object 2"/>
          <p:cNvSpPr/>
          <p:nvPr/>
        </p:nvSpPr>
        <p:spPr>
          <a:xfrm>
            <a:off x="6989347" y="5015628"/>
            <a:ext cx="6125845" cy="5618480"/>
          </a:xfrm>
          <a:custGeom>
            <a:avLst/>
            <a:gdLst/>
            <a:ahLst/>
            <a:cxnLst/>
            <a:rect l="l" t="t" r="r" b="b"/>
            <a:pathLst>
              <a:path w="6125844" h="5618480">
                <a:moveTo>
                  <a:pt x="5922510" y="0"/>
                </a:moveTo>
                <a:lnTo>
                  <a:pt x="202957" y="0"/>
                </a:lnTo>
                <a:lnTo>
                  <a:pt x="156420" y="5360"/>
                </a:lnTo>
                <a:lnTo>
                  <a:pt x="113701" y="20628"/>
                </a:lnTo>
                <a:lnTo>
                  <a:pt x="76017" y="44587"/>
                </a:lnTo>
                <a:lnTo>
                  <a:pt x="44587" y="76017"/>
                </a:lnTo>
                <a:lnTo>
                  <a:pt x="20628" y="113701"/>
                </a:lnTo>
                <a:lnTo>
                  <a:pt x="5360" y="156420"/>
                </a:lnTo>
                <a:lnTo>
                  <a:pt x="0" y="202957"/>
                </a:lnTo>
                <a:lnTo>
                  <a:pt x="0" y="5414903"/>
                </a:lnTo>
                <a:lnTo>
                  <a:pt x="5360" y="5461439"/>
                </a:lnTo>
                <a:lnTo>
                  <a:pt x="20628" y="5504158"/>
                </a:lnTo>
                <a:lnTo>
                  <a:pt x="44587" y="5541842"/>
                </a:lnTo>
                <a:lnTo>
                  <a:pt x="76017" y="5573273"/>
                </a:lnTo>
                <a:lnTo>
                  <a:pt x="113701" y="5597231"/>
                </a:lnTo>
                <a:lnTo>
                  <a:pt x="156420" y="5612500"/>
                </a:lnTo>
                <a:lnTo>
                  <a:pt x="202957" y="5617860"/>
                </a:lnTo>
                <a:lnTo>
                  <a:pt x="5922510" y="5617860"/>
                </a:lnTo>
                <a:lnTo>
                  <a:pt x="5969047" y="5612500"/>
                </a:lnTo>
                <a:lnTo>
                  <a:pt x="6011766" y="5597231"/>
                </a:lnTo>
                <a:lnTo>
                  <a:pt x="6049450" y="5573273"/>
                </a:lnTo>
                <a:lnTo>
                  <a:pt x="6080880" y="5541842"/>
                </a:lnTo>
                <a:lnTo>
                  <a:pt x="6104839" y="5504158"/>
                </a:lnTo>
                <a:lnTo>
                  <a:pt x="6120107" y="5461439"/>
                </a:lnTo>
                <a:lnTo>
                  <a:pt x="6125467" y="5414903"/>
                </a:lnTo>
                <a:lnTo>
                  <a:pt x="6125467" y="202957"/>
                </a:lnTo>
                <a:lnTo>
                  <a:pt x="6120107" y="156420"/>
                </a:lnTo>
                <a:lnTo>
                  <a:pt x="6104839" y="113701"/>
                </a:lnTo>
                <a:lnTo>
                  <a:pt x="6080880" y="76017"/>
                </a:lnTo>
                <a:lnTo>
                  <a:pt x="6049450" y="44587"/>
                </a:lnTo>
                <a:lnTo>
                  <a:pt x="6011766" y="20628"/>
                </a:lnTo>
                <a:lnTo>
                  <a:pt x="5969047" y="5360"/>
                </a:lnTo>
                <a:lnTo>
                  <a:pt x="5922510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250136" y="7156231"/>
            <a:ext cx="1840230" cy="6912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480"/>
              </a:spcBef>
            </a:pPr>
            <a:r>
              <a:rPr sz="17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XGS868i</a:t>
            </a:r>
          </a:p>
          <a:p>
            <a:pPr marL="14604">
              <a:spcBef>
                <a:spcPts val="575"/>
              </a:spcBef>
            </a:pPr>
            <a:r>
              <a:rPr sz="2200" dirty="0">
                <a:solidFill>
                  <a:schemeClr val="tx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УЗР-868-ГП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405611" y="7156242"/>
            <a:ext cx="2045335" cy="6912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480"/>
              </a:spcBef>
            </a:pPr>
            <a:r>
              <a:rPr sz="17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GS868</a:t>
            </a:r>
          </a:p>
          <a:p>
            <a:pPr marL="14604">
              <a:spcBef>
                <a:spcPts val="575"/>
              </a:spcBef>
            </a:pPr>
            <a:r>
              <a:rPr sz="2200" dirty="0">
                <a:solidFill>
                  <a:schemeClr val="tx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УЗР-868-ГПХ</a:t>
            </a:r>
          </a:p>
        </p:txBody>
      </p:sp>
      <p:sp>
        <p:nvSpPr>
          <p:cNvPr id="6" name="object 6"/>
          <p:cNvSpPr/>
          <p:nvPr/>
        </p:nvSpPr>
        <p:spPr>
          <a:xfrm>
            <a:off x="6989347" y="8157303"/>
            <a:ext cx="6125845" cy="2478405"/>
          </a:xfrm>
          <a:custGeom>
            <a:avLst/>
            <a:gdLst/>
            <a:ahLst/>
            <a:cxnLst/>
            <a:rect l="l" t="t" r="r" b="b"/>
            <a:pathLst>
              <a:path w="6125844" h="2478404">
                <a:moveTo>
                  <a:pt x="5907013" y="0"/>
                </a:moveTo>
                <a:lnTo>
                  <a:pt x="218454" y="0"/>
                </a:lnTo>
                <a:lnTo>
                  <a:pt x="168365" y="5769"/>
                </a:lnTo>
                <a:lnTo>
                  <a:pt x="122384" y="22204"/>
                </a:lnTo>
                <a:lnTo>
                  <a:pt x="81823" y="47992"/>
                </a:lnTo>
                <a:lnTo>
                  <a:pt x="47992" y="81823"/>
                </a:lnTo>
                <a:lnTo>
                  <a:pt x="22204" y="122384"/>
                </a:lnTo>
                <a:lnTo>
                  <a:pt x="5769" y="168365"/>
                </a:lnTo>
                <a:lnTo>
                  <a:pt x="0" y="218454"/>
                </a:lnTo>
                <a:lnTo>
                  <a:pt x="0" y="2259805"/>
                </a:lnTo>
                <a:lnTo>
                  <a:pt x="5769" y="2309894"/>
                </a:lnTo>
                <a:lnTo>
                  <a:pt x="22204" y="2355874"/>
                </a:lnTo>
                <a:lnTo>
                  <a:pt x="47992" y="2396436"/>
                </a:lnTo>
                <a:lnTo>
                  <a:pt x="81823" y="2430266"/>
                </a:lnTo>
                <a:lnTo>
                  <a:pt x="122384" y="2456055"/>
                </a:lnTo>
                <a:lnTo>
                  <a:pt x="168365" y="2472489"/>
                </a:lnTo>
                <a:lnTo>
                  <a:pt x="218454" y="2478259"/>
                </a:lnTo>
                <a:lnTo>
                  <a:pt x="5907013" y="2478259"/>
                </a:lnTo>
                <a:lnTo>
                  <a:pt x="5957102" y="2472489"/>
                </a:lnTo>
                <a:lnTo>
                  <a:pt x="6003082" y="2456055"/>
                </a:lnTo>
                <a:lnTo>
                  <a:pt x="6043644" y="2430266"/>
                </a:lnTo>
                <a:lnTo>
                  <a:pt x="6077474" y="2396436"/>
                </a:lnTo>
                <a:lnTo>
                  <a:pt x="6103263" y="2355874"/>
                </a:lnTo>
                <a:lnTo>
                  <a:pt x="6119698" y="2309894"/>
                </a:lnTo>
                <a:lnTo>
                  <a:pt x="6125467" y="2259805"/>
                </a:lnTo>
                <a:lnTo>
                  <a:pt x="6125467" y="218454"/>
                </a:lnTo>
                <a:lnTo>
                  <a:pt x="6119698" y="168365"/>
                </a:lnTo>
                <a:lnTo>
                  <a:pt x="6103263" y="122384"/>
                </a:lnTo>
                <a:lnTo>
                  <a:pt x="6077474" y="81823"/>
                </a:lnTo>
                <a:lnTo>
                  <a:pt x="6043644" y="47992"/>
                </a:lnTo>
                <a:lnTo>
                  <a:pt x="6003082" y="22204"/>
                </a:lnTo>
                <a:lnTo>
                  <a:pt x="5957102" y="5769"/>
                </a:lnTo>
                <a:lnTo>
                  <a:pt x="5907013" y="0"/>
                </a:lnTo>
                <a:close/>
              </a:path>
            </a:pathLst>
          </a:custGeom>
          <a:solidFill>
            <a:srgbClr val="0F040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75626" y="8157301"/>
            <a:ext cx="3939157" cy="247825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20104099" cy="1550999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000" dirty="0">
                <a:latin typeface="TT Travels Text Trl ExtraBold" panose="020B0003040000020204" pitchFamily="34" charset="0"/>
                <a:cs typeface="Lucida Sans Unicode"/>
              </a:rPr>
              <a:t>УЛЬТРАЗВУКОВЫЕ РАСХОДОМЕРЫ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561297" y="1895472"/>
            <a:ext cx="864997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dirty="0">
                <a:solidFill>
                  <a:schemeClr val="tx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Модели стационарных расходомеров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875730" y="7226517"/>
            <a:ext cx="2097405" cy="738664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17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XGM868i</a:t>
            </a:r>
          </a:p>
          <a:p>
            <a:pPr marL="14604">
              <a:lnSpc>
                <a:spcPct val="100000"/>
              </a:lnSpc>
              <a:spcBef>
                <a:spcPts val="575"/>
              </a:spcBef>
            </a:pPr>
            <a:r>
              <a:rPr sz="2200" dirty="0">
                <a:solidFill>
                  <a:schemeClr val="tx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УЗР-868-ГМХ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024643" y="7225450"/>
            <a:ext cx="1892935" cy="738664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>
              <a:spcBef>
                <a:spcPts val="480"/>
              </a:spcBef>
            </a:pPr>
            <a:r>
              <a:rPr sz="17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GM868</a:t>
            </a:r>
          </a:p>
          <a:p>
            <a:pPr marL="14604">
              <a:spcBef>
                <a:spcPts val="575"/>
              </a:spcBef>
            </a:pPr>
            <a:r>
              <a:rPr sz="2200" dirty="0">
                <a:solidFill>
                  <a:schemeClr val="tx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УЗР-868-ГМ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875734" y="8539091"/>
            <a:ext cx="899794" cy="42223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3099"/>
              </a:lnSpc>
              <a:spcBef>
                <a:spcPts val="90"/>
              </a:spcBef>
            </a:pPr>
            <a:r>
              <a:rPr sz="1300"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Диапазон скоростей: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875730" y="9166172"/>
            <a:ext cx="828675" cy="42223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3099"/>
              </a:lnSpc>
              <a:spcBef>
                <a:spcPts val="90"/>
              </a:spcBef>
            </a:pPr>
            <a:r>
              <a:rPr sz="1300"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Давление процесса: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875734" y="9798226"/>
            <a:ext cx="939165" cy="42223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3099"/>
              </a:lnSpc>
              <a:spcBef>
                <a:spcPts val="90"/>
              </a:spcBef>
            </a:pPr>
            <a:r>
              <a:rPr sz="1300"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Каналы измерения: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2028923" y="8544756"/>
            <a:ext cx="2795956" cy="39369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>
              <a:lnSpc>
                <a:spcPct val="103099"/>
              </a:lnSpc>
              <a:spcBef>
                <a:spcPts val="90"/>
              </a:spcBef>
            </a:pPr>
            <a:r>
              <a:rPr sz="2400"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0,08-46 м/с</a:t>
            </a:r>
          </a:p>
        </p:txBody>
      </p:sp>
      <p:pic>
        <p:nvPicPr>
          <p:cNvPr id="27" name="object 2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07891" y="3733425"/>
            <a:ext cx="2777014" cy="2686221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26588" y="3733425"/>
            <a:ext cx="2777012" cy="2686221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04188" y="3731216"/>
            <a:ext cx="2777022" cy="2686229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122885" y="3731216"/>
            <a:ext cx="2777022" cy="2686229"/>
          </a:xfrm>
          <a:prstGeom prst="rect">
            <a:avLst/>
          </a:prstGeom>
        </p:spPr>
      </p:pic>
      <p:sp>
        <p:nvSpPr>
          <p:cNvPr id="32" name="object 32"/>
          <p:cNvSpPr/>
          <p:nvPr/>
        </p:nvSpPr>
        <p:spPr>
          <a:xfrm>
            <a:off x="13387162" y="5015628"/>
            <a:ext cx="6125845" cy="5618480"/>
          </a:xfrm>
          <a:custGeom>
            <a:avLst/>
            <a:gdLst/>
            <a:ahLst/>
            <a:cxnLst/>
            <a:rect l="l" t="t" r="r" b="b"/>
            <a:pathLst>
              <a:path w="6125844" h="5618480">
                <a:moveTo>
                  <a:pt x="5922510" y="0"/>
                </a:moveTo>
                <a:lnTo>
                  <a:pt x="202957" y="0"/>
                </a:lnTo>
                <a:lnTo>
                  <a:pt x="156420" y="5360"/>
                </a:lnTo>
                <a:lnTo>
                  <a:pt x="113701" y="20628"/>
                </a:lnTo>
                <a:lnTo>
                  <a:pt x="76017" y="44587"/>
                </a:lnTo>
                <a:lnTo>
                  <a:pt x="44587" y="76017"/>
                </a:lnTo>
                <a:lnTo>
                  <a:pt x="20628" y="113701"/>
                </a:lnTo>
                <a:lnTo>
                  <a:pt x="5360" y="156420"/>
                </a:lnTo>
                <a:lnTo>
                  <a:pt x="0" y="202957"/>
                </a:lnTo>
                <a:lnTo>
                  <a:pt x="0" y="5414903"/>
                </a:lnTo>
                <a:lnTo>
                  <a:pt x="5360" y="5461439"/>
                </a:lnTo>
                <a:lnTo>
                  <a:pt x="20628" y="5504158"/>
                </a:lnTo>
                <a:lnTo>
                  <a:pt x="44587" y="5541842"/>
                </a:lnTo>
                <a:lnTo>
                  <a:pt x="76017" y="5573273"/>
                </a:lnTo>
                <a:lnTo>
                  <a:pt x="113701" y="5597231"/>
                </a:lnTo>
                <a:lnTo>
                  <a:pt x="156420" y="5612500"/>
                </a:lnTo>
                <a:lnTo>
                  <a:pt x="202957" y="5617860"/>
                </a:lnTo>
                <a:lnTo>
                  <a:pt x="5922510" y="5617860"/>
                </a:lnTo>
                <a:lnTo>
                  <a:pt x="5969047" y="5612500"/>
                </a:lnTo>
                <a:lnTo>
                  <a:pt x="6011766" y="5597231"/>
                </a:lnTo>
                <a:lnTo>
                  <a:pt x="6049450" y="5573273"/>
                </a:lnTo>
                <a:lnTo>
                  <a:pt x="6080880" y="5541842"/>
                </a:lnTo>
                <a:lnTo>
                  <a:pt x="6104839" y="5504158"/>
                </a:lnTo>
                <a:lnTo>
                  <a:pt x="6120107" y="5461439"/>
                </a:lnTo>
                <a:lnTo>
                  <a:pt x="6125467" y="5414903"/>
                </a:lnTo>
                <a:lnTo>
                  <a:pt x="6125467" y="202957"/>
                </a:lnTo>
                <a:lnTo>
                  <a:pt x="6120107" y="156420"/>
                </a:lnTo>
                <a:lnTo>
                  <a:pt x="6104839" y="113701"/>
                </a:lnTo>
                <a:lnTo>
                  <a:pt x="6080880" y="76017"/>
                </a:lnTo>
                <a:lnTo>
                  <a:pt x="6049450" y="44587"/>
                </a:lnTo>
                <a:lnTo>
                  <a:pt x="6011766" y="20628"/>
                </a:lnTo>
                <a:lnTo>
                  <a:pt x="5969047" y="5360"/>
                </a:lnTo>
                <a:lnTo>
                  <a:pt x="5922510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3647931" y="7156231"/>
            <a:ext cx="2087245" cy="6912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480"/>
              </a:spcBef>
            </a:pPr>
            <a:r>
              <a:rPr sz="17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XGF868i</a:t>
            </a:r>
          </a:p>
          <a:p>
            <a:pPr marL="14604">
              <a:spcBef>
                <a:spcPts val="575"/>
              </a:spcBef>
            </a:pPr>
            <a:r>
              <a:rPr sz="2200" dirty="0">
                <a:solidFill>
                  <a:schemeClr val="tx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УЗР-868-ГФХ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16803437" y="7156242"/>
            <a:ext cx="1882139" cy="69121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480"/>
              </a:spcBef>
            </a:pPr>
            <a:r>
              <a:rPr sz="17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GF868</a:t>
            </a:r>
          </a:p>
          <a:p>
            <a:pPr marL="14604">
              <a:spcBef>
                <a:spcPts val="575"/>
              </a:spcBef>
            </a:pPr>
            <a:r>
              <a:rPr sz="2200" dirty="0">
                <a:solidFill>
                  <a:schemeClr val="tx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УЗР-868-ГФ</a:t>
            </a:r>
          </a:p>
        </p:txBody>
      </p:sp>
      <p:pic>
        <p:nvPicPr>
          <p:cNvPr id="36" name="object 3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601994" y="3731216"/>
            <a:ext cx="2777022" cy="2686229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520753" y="3731216"/>
            <a:ext cx="2776983" cy="2686229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387131" y="8157301"/>
            <a:ext cx="6125499" cy="2478261"/>
          </a:xfrm>
          <a:prstGeom prst="rect">
            <a:avLst/>
          </a:prstGeom>
        </p:spPr>
      </p:pic>
      <p:sp>
        <p:nvSpPr>
          <p:cNvPr id="47" name="object 25">
            <a:extLst>
              <a:ext uri="{FF2B5EF4-FFF2-40B4-BE49-F238E27FC236}">
                <a16:creationId xmlns:a16="http://schemas.microsoft.com/office/drawing/2014/main" id="{55A1516A-6C4A-DD0F-18FA-5B66327DC1E4}"/>
              </a:ext>
            </a:extLst>
          </p:cNvPr>
          <p:cNvSpPr txBox="1"/>
          <p:nvPr/>
        </p:nvSpPr>
        <p:spPr>
          <a:xfrm>
            <a:off x="2028923" y="9191393"/>
            <a:ext cx="2795956" cy="39369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>
              <a:lnSpc>
                <a:spcPct val="103099"/>
              </a:lnSpc>
              <a:spcBef>
                <a:spcPts val="90"/>
              </a:spcBef>
              <a:tabLst>
                <a:tab pos="1408430" algn="l"/>
              </a:tabLst>
            </a:pPr>
            <a:r>
              <a:rPr sz="2400"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0,087-24	</a:t>
            </a:r>
            <a:r>
              <a:rPr sz="240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Мпа</a:t>
            </a:r>
            <a:endParaRPr sz="2400" spc="-80" dirty="0">
              <a:solidFill>
                <a:srgbClr val="FFFFFF"/>
              </a:solidFill>
              <a:latin typeface="TT Travels Text Trl" panose="020B0003040000020204" pitchFamily="34" charset="0"/>
            </a:endParaRPr>
          </a:p>
        </p:txBody>
      </p:sp>
      <p:sp>
        <p:nvSpPr>
          <p:cNvPr id="48" name="object 25">
            <a:extLst>
              <a:ext uri="{FF2B5EF4-FFF2-40B4-BE49-F238E27FC236}">
                <a16:creationId xmlns:a16="http://schemas.microsoft.com/office/drawing/2014/main" id="{2D87125E-4A43-3803-A8E3-EFC4146DEFA8}"/>
              </a:ext>
            </a:extLst>
          </p:cNvPr>
          <p:cNvSpPr txBox="1"/>
          <p:nvPr/>
        </p:nvSpPr>
        <p:spPr>
          <a:xfrm>
            <a:off x="2028923" y="9815782"/>
            <a:ext cx="2795956" cy="39369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>
              <a:lnSpc>
                <a:spcPct val="103099"/>
              </a:lnSpc>
              <a:spcBef>
                <a:spcPts val="90"/>
              </a:spcBef>
            </a:pPr>
            <a:r>
              <a:rPr sz="2400"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1 или 2</a:t>
            </a:r>
          </a:p>
        </p:txBody>
      </p:sp>
      <p:sp>
        <p:nvSpPr>
          <p:cNvPr id="50" name="Прямоугольник: скругленные верхние углы 49">
            <a:extLst>
              <a:ext uri="{FF2B5EF4-FFF2-40B4-BE49-F238E27FC236}">
                <a16:creationId xmlns:a16="http://schemas.microsoft.com/office/drawing/2014/main" id="{68D6FBB8-FF31-F89D-BE05-36D741623281}"/>
              </a:ext>
            </a:extLst>
          </p:cNvPr>
          <p:cNvSpPr/>
          <p:nvPr/>
        </p:nvSpPr>
        <p:spPr>
          <a:xfrm rot="16200000">
            <a:off x="7767323" y="7379323"/>
            <a:ext cx="2476807" cy="4032759"/>
          </a:xfrm>
          <a:prstGeom prst="round2SameRect">
            <a:avLst>
              <a:gd name="adj1" fmla="val 11712"/>
              <a:gd name="adj2" fmla="val 0"/>
            </a:avLst>
          </a:prstGeom>
          <a:gradFill flip="none" rotWithShape="1">
            <a:gsLst>
              <a:gs pos="49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object 9"/>
          <p:cNvSpPr txBox="1"/>
          <p:nvPr/>
        </p:nvSpPr>
        <p:spPr>
          <a:xfrm>
            <a:off x="7251403" y="8539091"/>
            <a:ext cx="899794" cy="42223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3099"/>
              </a:lnSpc>
              <a:spcBef>
                <a:spcPts val="90"/>
              </a:spcBef>
            </a:pPr>
            <a:r>
              <a:rPr sz="1300"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Диапазон скоростей: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7251403" y="9166172"/>
            <a:ext cx="828675" cy="42223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3099"/>
              </a:lnSpc>
              <a:spcBef>
                <a:spcPts val="90"/>
              </a:spcBef>
            </a:pPr>
            <a:r>
              <a:rPr sz="1300"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Давление процесса: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251403" y="9798226"/>
            <a:ext cx="939165" cy="42223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3099"/>
              </a:lnSpc>
              <a:spcBef>
                <a:spcPts val="90"/>
              </a:spcBef>
            </a:pPr>
            <a:r>
              <a:rPr sz="1300"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Каналы измерения:</a:t>
            </a:r>
          </a:p>
        </p:txBody>
      </p:sp>
      <p:sp>
        <p:nvSpPr>
          <p:cNvPr id="51" name="Прямоугольник: скругленные верхние углы 50">
            <a:extLst>
              <a:ext uri="{FF2B5EF4-FFF2-40B4-BE49-F238E27FC236}">
                <a16:creationId xmlns:a16="http://schemas.microsoft.com/office/drawing/2014/main" id="{2E6F43B5-E9CA-E214-6D69-2553E7B55171}"/>
              </a:ext>
            </a:extLst>
          </p:cNvPr>
          <p:cNvSpPr/>
          <p:nvPr/>
        </p:nvSpPr>
        <p:spPr>
          <a:xfrm rot="16200000">
            <a:off x="14165107" y="7379323"/>
            <a:ext cx="2476807" cy="4032759"/>
          </a:xfrm>
          <a:prstGeom prst="round2SameRect">
            <a:avLst>
              <a:gd name="adj1" fmla="val 11712"/>
              <a:gd name="adj2" fmla="val 0"/>
            </a:avLst>
          </a:prstGeom>
          <a:gradFill flip="none" rotWithShape="1">
            <a:gsLst>
              <a:gs pos="49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object 40"/>
          <p:cNvSpPr txBox="1"/>
          <p:nvPr/>
        </p:nvSpPr>
        <p:spPr>
          <a:xfrm>
            <a:off x="13649187" y="8539091"/>
            <a:ext cx="899794" cy="42223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3099"/>
              </a:lnSpc>
              <a:spcBef>
                <a:spcPts val="90"/>
              </a:spcBef>
            </a:pPr>
            <a:r>
              <a:rPr sz="1300"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Диапазон скоростей:</a:t>
            </a:r>
          </a:p>
        </p:txBody>
      </p:sp>
      <p:sp>
        <p:nvSpPr>
          <p:cNvPr id="41" name="object 41"/>
          <p:cNvSpPr txBox="1"/>
          <p:nvPr/>
        </p:nvSpPr>
        <p:spPr>
          <a:xfrm>
            <a:off x="13649187" y="9166172"/>
            <a:ext cx="828675" cy="42223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3099"/>
              </a:lnSpc>
              <a:spcBef>
                <a:spcPts val="90"/>
              </a:spcBef>
            </a:pPr>
            <a:r>
              <a:rPr sz="1300"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Давление процесса:</a:t>
            </a:r>
          </a:p>
        </p:txBody>
      </p:sp>
      <p:sp>
        <p:nvSpPr>
          <p:cNvPr id="42" name="object 42"/>
          <p:cNvSpPr txBox="1"/>
          <p:nvPr/>
        </p:nvSpPr>
        <p:spPr>
          <a:xfrm>
            <a:off x="13649187" y="9798226"/>
            <a:ext cx="939165" cy="42223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3099"/>
              </a:lnSpc>
              <a:spcBef>
                <a:spcPts val="90"/>
              </a:spcBef>
            </a:pPr>
            <a:r>
              <a:rPr sz="1300"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Каналы измерения:</a:t>
            </a:r>
          </a:p>
        </p:txBody>
      </p:sp>
      <p:sp>
        <p:nvSpPr>
          <p:cNvPr id="52" name="object 25">
            <a:extLst>
              <a:ext uri="{FF2B5EF4-FFF2-40B4-BE49-F238E27FC236}">
                <a16:creationId xmlns:a16="http://schemas.microsoft.com/office/drawing/2014/main" id="{74DA92A3-D54E-CD57-042E-6DC87CAF331B}"/>
              </a:ext>
            </a:extLst>
          </p:cNvPr>
          <p:cNvSpPr txBox="1"/>
          <p:nvPr/>
        </p:nvSpPr>
        <p:spPr>
          <a:xfrm>
            <a:off x="8404604" y="8544756"/>
            <a:ext cx="2795956" cy="39369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>
              <a:lnSpc>
                <a:spcPct val="103099"/>
              </a:lnSpc>
              <a:spcBef>
                <a:spcPts val="90"/>
              </a:spcBef>
            </a:pPr>
            <a:r>
              <a:rPr lang="ru-RU" sz="2400"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0,08-120 м/с</a:t>
            </a:r>
          </a:p>
        </p:txBody>
      </p:sp>
      <p:sp>
        <p:nvSpPr>
          <p:cNvPr id="53" name="object 25">
            <a:extLst>
              <a:ext uri="{FF2B5EF4-FFF2-40B4-BE49-F238E27FC236}">
                <a16:creationId xmlns:a16="http://schemas.microsoft.com/office/drawing/2014/main" id="{E40D7672-2543-09C0-050F-EB08BBB1C538}"/>
              </a:ext>
            </a:extLst>
          </p:cNvPr>
          <p:cNvSpPr txBox="1"/>
          <p:nvPr/>
        </p:nvSpPr>
        <p:spPr>
          <a:xfrm>
            <a:off x="8404604" y="9191393"/>
            <a:ext cx="2795956" cy="39369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>
              <a:lnSpc>
                <a:spcPct val="103099"/>
              </a:lnSpc>
              <a:spcBef>
                <a:spcPts val="90"/>
              </a:spcBef>
              <a:tabLst>
                <a:tab pos="1408430" algn="l"/>
              </a:tabLst>
            </a:pPr>
            <a:r>
              <a:rPr lang="ru-RU" sz="2400"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0,087-24 Мпа</a:t>
            </a:r>
          </a:p>
        </p:txBody>
      </p:sp>
      <p:sp>
        <p:nvSpPr>
          <p:cNvPr id="54" name="object 25">
            <a:extLst>
              <a:ext uri="{FF2B5EF4-FFF2-40B4-BE49-F238E27FC236}">
                <a16:creationId xmlns:a16="http://schemas.microsoft.com/office/drawing/2014/main" id="{55367984-6A2E-F725-6D4F-E142CEB88EC7}"/>
              </a:ext>
            </a:extLst>
          </p:cNvPr>
          <p:cNvSpPr txBox="1"/>
          <p:nvPr/>
        </p:nvSpPr>
        <p:spPr>
          <a:xfrm>
            <a:off x="8404604" y="9815782"/>
            <a:ext cx="2795956" cy="39369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>
              <a:lnSpc>
                <a:spcPct val="103099"/>
              </a:lnSpc>
              <a:spcBef>
                <a:spcPts val="90"/>
              </a:spcBef>
            </a:pPr>
            <a:r>
              <a:rPr lang="ru-RU" sz="2400"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1 или 2</a:t>
            </a:r>
          </a:p>
        </p:txBody>
      </p:sp>
      <p:sp>
        <p:nvSpPr>
          <p:cNvPr id="56" name="object 25">
            <a:extLst>
              <a:ext uri="{FF2B5EF4-FFF2-40B4-BE49-F238E27FC236}">
                <a16:creationId xmlns:a16="http://schemas.microsoft.com/office/drawing/2014/main" id="{6A2C1DC0-7448-7022-45EA-4C45C66B01C4}"/>
              </a:ext>
            </a:extLst>
          </p:cNvPr>
          <p:cNvSpPr txBox="1"/>
          <p:nvPr/>
        </p:nvSpPr>
        <p:spPr>
          <a:xfrm>
            <a:off x="14739887" y="8544756"/>
            <a:ext cx="2795956" cy="39369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>
              <a:lnSpc>
                <a:spcPct val="103099"/>
              </a:lnSpc>
              <a:spcBef>
                <a:spcPts val="90"/>
              </a:spcBef>
            </a:pPr>
            <a:r>
              <a:rPr lang="ru-RU" sz="2400"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0,08-120 м/с</a:t>
            </a:r>
          </a:p>
        </p:txBody>
      </p:sp>
      <p:sp>
        <p:nvSpPr>
          <p:cNvPr id="57" name="object 25">
            <a:extLst>
              <a:ext uri="{FF2B5EF4-FFF2-40B4-BE49-F238E27FC236}">
                <a16:creationId xmlns:a16="http://schemas.microsoft.com/office/drawing/2014/main" id="{1D77C30C-6907-2254-6770-C6BC219296F1}"/>
              </a:ext>
            </a:extLst>
          </p:cNvPr>
          <p:cNvSpPr txBox="1"/>
          <p:nvPr/>
        </p:nvSpPr>
        <p:spPr>
          <a:xfrm>
            <a:off x="14739887" y="9191393"/>
            <a:ext cx="2795956" cy="39369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>
              <a:lnSpc>
                <a:spcPct val="103099"/>
              </a:lnSpc>
              <a:spcBef>
                <a:spcPts val="90"/>
              </a:spcBef>
              <a:tabLst>
                <a:tab pos="1408430" algn="l"/>
              </a:tabLst>
            </a:pPr>
            <a:r>
              <a:rPr lang="ru-RU" sz="2400"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0,087-24 Мпа</a:t>
            </a:r>
          </a:p>
        </p:txBody>
      </p:sp>
      <p:sp>
        <p:nvSpPr>
          <p:cNvPr id="58" name="object 25">
            <a:extLst>
              <a:ext uri="{FF2B5EF4-FFF2-40B4-BE49-F238E27FC236}">
                <a16:creationId xmlns:a16="http://schemas.microsoft.com/office/drawing/2014/main" id="{D2181374-06C3-C2C2-261C-05C02E7C9022}"/>
              </a:ext>
            </a:extLst>
          </p:cNvPr>
          <p:cNvSpPr txBox="1"/>
          <p:nvPr/>
        </p:nvSpPr>
        <p:spPr>
          <a:xfrm>
            <a:off x="14739887" y="9815782"/>
            <a:ext cx="2795956" cy="39369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>
              <a:lnSpc>
                <a:spcPct val="103099"/>
              </a:lnSpc>
              <a:spcBef>
                <a:spcPts val="90"/>
              </a:spcBef>
            </a:pPr>
            <a:r>
              <a:rPr lang="ru-RU" sz="2400"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1 или 2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86901" y="9430059"/>
            <a:ext cx="277812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8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вспомогательное</a:t>
            </a:r>
            <a:r>
              <a:rPr sz="15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 </a:t>
            </a:r>
            <a:r>
              <a:rPr sz="1500" spc="-8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применение</a:t>
            </a:r>
            <a:endParaRPr sz="1500" spc="-80" dirty="0">
              <a:solidFill>
                <a:schemeClr val="tx1">
                  <a:lumMod val="75000"/>
                  <a:lumOff val="25000"/>
                </a:schemeClr>
              </a:solidFill>
              <a:latin typeface="TT Travels Text Trl" panose="020B0003040000020204" pitchFamily="34" charset="0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5509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000" dirty="0">
                <a:latin typeface="TT Travels Text Trl ExtraBold" panose="020B0003040000020204" pitchFamily="34" charset="0"/>
                <a:cs typeface="Lucida Sans Unicode"/>
              </a:rPr>
              <a:t>РАБОЧИЙ ДИАПАЗОН НАСОСОВ</a:t>
            </a:r>
          </a:p>
        </p:txBody>
      </p:sp>
      <p:sp>
        <p:nvSpPr>
          <p:cNvPr id="5" name="object 5"/>
          <p:cNvSpPr/>
          <p:nvPr/>
        </p:nvSpPr>
        <p:spPr>
          <a:xfrm>
            <a:off x="10387097" y="3633564"/>
            <a:ext cx="9075420" cy="680085"/>
          </a:xfrm>
          <a:custGeom>
            <a:avLst/>
            <a:gdLst/>
            <a:ahLst/>
            <a:cxnLst/>
            <a:rect l="l" t="t" r="r" b="b"/>
            <a:pathLst>
              <a:path w="9075419" h="680085">
                <a:moveTo>
                  <a:pt x="8981422" y="0"/>
                </a:moveTo>
                <a:lnTo>
                  <a:pt x="93525" y="0"/>
                </a:lnTo>
                <a:lnTo>
                  <a:pt x="57121" y="7349"/>
                </a:lnTo>
                <a:lnTo>
                  <a:pt x="27393" y="27394"/>
                </a:lnTo>
                <a:lnTo>
                  <a:pt x="7349" y="57125"/>
                </a:lnTo>
                <a:lnTo>
                  <a:pt x="0" y="93536"/>
                </a:lnTo>
                <a:lnTo>
                  <a:pt x="0" y="586390"/>
                </a:lnTo>
                <a:lnTo>
                  <a:pt x="7349" y="622795"/>
                </a:lnTo>
                <a:lnTo>
                  <a:pt x="27393" y="652523"/>
                </a:lnTo>
                <a:lnTo>
                  <a:pt x="57121" y="672566"/>
                </a:lnTo>
                <a:lnTo>
                  <a:pt x="93525" y="679916"/>
                </a:lnTo>
                <a:lnTo>
                  <a:pt x="8981422" y="679916"/>
                </a:lnTo>
                <a:lnTo>
                  <a:pt x="9017827" y="672566"/>
                </a:lnTo>
                <a:lnTo>
                  <a:pt x="9047555" y="652523"/>
                </a:lnTo>
                <a:lnTo>
                  <a:pt x="9067599" y="622795"/>
                </a:lnTo>
                <a:lnTo>
                  <a:pt x="9074948" y="586390"/>
                </a:lnTo>
                <a:lnTo>
                  <a:pt x="9074948" y="93536"/>
                </a:lnTo>
                <a:lnTo>
                  <a:pt x="9067599" y="57125"/>
                </a:lnTo>
                <a:lnTo>
                  <a:pt x="9047555" y="27394"/>
                </a:lnTo>
                <a:lnTo>
                  <a:pt x="9017827" y="7349"/>
                </a:lnTo>
                <a:lnTo>
                  <a:pt x="898142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387097" y="4988403"/>
            <a:ext cx="9075420" cy="680085"/>
          </a:xfrm>
          <a:custGeom>
            <a:avLst/>
            <a:gdLst/>
            <a:ahLst/>
            <a:cxnLst/>
            <a:rect l="l" t="t" r="r" b="b"/>
            <a:pathLst>
              <a:path w="9075419" h="680085">
                <a:moveTo>
                  <a:pt x="8981422" y="0"/>
                </a:moveTo>
                <a:lnTo>
                  <a:pt x="93525" y="0"/>
                </a:lnTo>
                <a:lnTo>
                  <a:pt x="57121" y="7349"/>
                </a:lnTo>
                <a:lnTo>
                  <a:pt x="27393" y="27394"/>
                </a:lnTo>
                <a:lnTo>
                  <a:pt x="7349" y="57125"/>
                </a:lnTo>
                <a:lnTo>
                  <a:pt x="0" y="93536"/>
                </a:lnTo>
                <a:lnTo>
                  <a:pt x="0" y="586390"/>
                </a:lnTo>
                <a:lnTo>
                  <a:pt x="7349" y="622795"/>
                </a:lnTo>
                <a:lnTo>
                  <a:pt x="27393" y="652523"/>
                </a:lnTo>
                <a:lnTo>
                  <a:pt x="57121" y="672566"/>
                </a:lnTo>
                <a:lnTo>
                  <a:pt x="93525" y="679916"/>
                </a:lnTo>
                <a:lnTo>
                  <a:pt x="8981422" y="679916"/>
                </a:lnTo>
                <a:lnTo>
                  <a:pt x="9017827" y="672566"/>
                </a:lnTo>
                <a:lnTo>
                  <a:pt x="9047555" y="652523"/>
                </a:lnTo>
                <a:lnTo>
                  <a:pt x="9067599" y="622795"/>
                </a:lnTo>
                <a:lnTo>
                  <a:pt x="9074948" y="586390"/>
                </a:lnTo>
                <a:lnTo>
                  <a:pt x="9074948" y="93536"/>
                </a:lnTo>
                <a:lnTo>
                  <a:pt x="9067599" y="57125"/>
                </a:lnTo>
                <a:lnTo>
                  <a:pt x="9047555" y="27394"/>
                </a:lnTo>
                <a:lnTo>
                  <a:pt x="9017827" y="7349"/>
                </a:lnTo>
                <a:lnTo>
                  <a:pt x="898142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387097" y="6343241"/>
            <a:ext cx="9075420" cy="680085"/>
          </a:xfrm>
          <a:custGeom>
            <a:avLst/>
            <a:gdLst/>
            <a:ahLst/>
            <a:cxnLst/>
            <a:rect l="l" t="t" r="r" b="b"/>
            <a:pathLst>
              <a:path w="9075419" h="680084">
                <a:moveTo>
                  <a:pt x="8981422" y="0"/>
                </a:moveTo>
                <a:lnTo>
                  <a:pt x="93525" y="0"/>
                </a:lnTo>
                <a:lnTo>
                  <a:pt x="57121" y="7349"/>
                </a:lnTo>
                <a:lnTo>
                  <a:pt x="27393" y="27394"/>
                </a:lnTo>
                <a:lnTo>
                  <a:pt x="7349" y="57125"/>
                </a:lnTo>
                <a:lnTo>
                  <a:pt x="0" y="93536"/>
                </a:lnTo>
                <a:lnTo>
                  <a:pt x="0" y="586390"/>
                </a:lnTo>
                <a:lnTo>
                  <a:pt x="7349" y="622795"/>
                </a:lnTo>
                <a:lnTo>
                  <a:pt x="27393" y="652523"/>
                </a:lnTo>
                <a:lnTo>
                  <a:pt x="57121" y="672566"/>
                </a:lnTo>
                <a:lnTo>
                  <a:pt x="93525" y="679916"/>
                </a:lnTo>
                <a:lnTo>
                  <a:pt x="8981422" y="679916"/>
                </a:lnTo>
                <a:lnTo>
                  <a:pt x="9017827" y="672566"/>
                </a:lnTo>
                <a:lnTo>
                  <a:pt x="9047555" y="652523"/>
                </a:lnTo>
                <a:lnTo>
                  <a:pt x="9067599" y="622795"/>
                </a:lnTo>
                <a:lnTo>
                  <a:pt x="9074948" y="586390"/>
                </a:lnTo>
                <a:lnTo>
                  <a:pt x="9074948" y="93536"/>
                </a:lnTo>
                <a:lnTo>
                  <a:pt x="9067599" y="57125"/>
                </a:lnTo>
                <a:lnTo>
                  <a:pt x="9047555" y="27394"/>
                </a:lnTo>
                <a:lnTo>
                  <a:pt x="9017827" y="7349"/>
                </a:lnTo>
                <a:lnTo>
                  <a:pt x="898142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87097" y="7698069"/>
            <a:ext cx="9075420" cy="680085"/>
          </a:xfrm>
          <a:custGeom>
            <a:avLst/>
            <a:gdLst/>
            <a:ahLst/>
            <a:cxnLst/>
            <a:rect l="l" t="t" r="r" b="b"/>
            <a:pathLst>
              <a:path w="9075419" h="680084">
                <a:moveTo>
                  <a:pt x="8981422" y="0"/>
                </a:moveTo>
                <a:lnTo>
                  <a:pt x="93525" y="0"/>
                </a:lnTo>
                <a:lnTo>
                  <a:pt x="57121" y="7349"/>
                </a:lnTo>
                <a:lnTo>
                  <a:pt x="27393" y="27394"/>
                </a:lnTo>
                <a:lnTo>
                  <a:pt x="7349" y="57125"/>
                </a:lnTo>
                <a:lnTo>
                  <a:pt x="0" y="93536"/>
                </a:lnTo>
                <a:lnTo>
                  <a:pt x="0" y="586390"/>
                </a:lnTo>
                <a:lnTo>
                  <a:pt x="7349" y="622795"/>
                </a:lnTo>
                <a:lnTo>
                  <a:pt x="27393" y="652523"/>
                </a:lnTo>
                <a:lnTo>
                  <a:pt x="57121" y="672566"/>
                </a:lnTo>
                <a:lnTo>
                  <a:pt x="93525" y="679916"/>
                </a:lnTo>
                <a:lnTo>
                  <a:pt x="8981422" y="679916"/>
                </a:lnTo>
                <a:lnTo>
                  <a:pt x="9017827" y="672566"/>
                </a:lnTo>
                <a:lnTo>
                  <a:pt x="9047555" y="652523"/>
                </a:lnTo>
                <a:lnTo>
                  <a:pt x="9067599" y="622795"/>
                </a:lnTo>
                <a:lnTo>
                  <a:pt x="9074948" y="586390"/>
                </a:lnTo>
                <a:lnTo>
                  <a:pt x="9074948" y="93536"/>
                </a:lnTo>
                <a:lnTo>
                  <a:pt x="9067599" y="57125"/>
                </a:lnTo>
                <a:lnTo>
                  <a:pt x="9047555" y="27394"/>
                </a:lnTo>
                <a:lnTo>
                  <a:pt x="9017827" y="7349"/>
                </a:lnTo>
                <a:lnTo>
                  <a:pt x="898142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387128" y="2040628"/>
            <a:ext cx="9075420" cy="915669"/>
          </a:xfrm>
          <a:custGeom>
            <a:avLst/>
            <a:gdLst/>
            <a:ahLst/>
            <a:cxnLst/>
            <a:rect l="l" t="t" r="r" b="b"/>
            <a:pathLst>
              <a:path w="9075419" h="915669">
                <a:moveTo>
                  <a:pt x="8966418" y="0"/>
                </a:moveTo>
                <a:lnTo>
                  <a:pt x="108530" y="0"/>
                </a:lnTo>
                <a:lnTo>
                  <a:pt x="66283" y="8529"/>
                </a:lnTo>
                <a:lnTo>
                  <a:pt x="31785" y="31789"/>
                </a:lnTo>
                <a:lnTo>
                  <a:pt x="8528" y="66287"/>
                </a:lnTo>
                <a:lnTo>
                  <a:pt x="0" y="108530"/>
                </a:lnTo>
                <a:lnTo>
                  <a:pt x="0" y="806991"/>
                </a:lnTo>
                <a:lnTo>
                  <a:pt x="8528" y="849234"/>
                </a:lnTo>
                <a:lnTo>
                  <a:pt x="31785" y="883732"/>
                </a:lnTo>
                <a:lnTo>
                  <a:pt x="66283" y="906992"/>
                </a:lnTo>
                <a:lnTo>
                  <a:pt x="108530" y="915521"/>
                </a:lnTo>
                <a:lnTo>
                  <a:pt x="8966418" y="915521"/>
                </a:lnTo>
                <a:lnTo>
                  <a:pt x="9008661" y="906992"/>
                </a:lnTo>
                <a:lnTo>
                  <a:pt x="9043159" y="883732"/>
                </a:lnTo>
                <a:lnTo>
                  <a:pt x="9066419" y="849234"/>
                </a:lnTo>
                <a:lnTo>
                  <a:pt x="9074948" y="806991"/>
                </a:lnTo>
                <a:lnTo>
                  <a:pt x="9074948" y="108530"/>
                </a:lnTo>
                <a:lnTo>
                  <a:pt x="9066419" y="66287"/>
                </a:lnTo>
                <a:lnTo>
                  <a:pt x="9043159" y="31789"/>
                </a:lnTo>
                <a:lnTo>
                  <a:pt x="9008661" y="8529"/>
                </a:lnTo>
                <a:lnTo>
                  <a:pt x="89664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906740" y="2040702"/>
            <a:ext cx="3555284" cy="915521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12139525" y="2150834"/>
            <a:ext cx="0" cy="718185"/>
          </a:xfrm>
          <a:custGeom>
            <a:avLst/>
            <a:gdLst/>
            <a:ahLst/>
            <a:cxnLst/>
            <a:rect l="l" t="t" r="r" b="b"/>
            <a:pathLst>
              <a:path h="718185">
                <a:moveTo>
                  <a:pt x="0" y="0"/>
                </a:moveTo>
                <a:lnTo>
                  <a:pt x="0" y="717768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139525" y="2150834"/>
            <a:ext cx="0" cy="718185"/>
          </a:xfrm>
          <a:custGeom>
            <a:avLst/>
            <a:gdLst/>
            <a:ahLst/>
            <a:cxnLst/>
            <a:rect l="l" t="t" r="r" b="b"/>
            <a:pathLst>
              <a:path h="718185">
                <a:moveTo>
                  <a:pt x="0" y="0"/>
                </a:moveTo>
                <a:lnTo>
                  <a:pt x="0" y="717768"/>
                </a:lnTo>
              </a:path>
            </a:pathLst>
          </a:custGeom>
          <a:ln w="130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346578" y="2150834"/>
            <a:ext cx="0" cy="718185"/>
          </a:xfrm>
          <a:custGeom>
            <a:avLst/>
            <a:gdLst/>
            <a:ahLst/>
            <a:cxnLst/>
            <a:rect l="l" t="t" r="r" b="b"/>
            <a:pathLst>
              <a:path h="718185">
                <a:moveTo>
                  <a:pt x="0" y="0"/>
                </a:moveTo>
                <a:lnTo>
                  <a:pt x="0" y="717768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346578" y="2150834"/>
            <a:ext cx="0" cy="718185"/>
          </a:xfrm>
          <a:custGeom>
            <a:avLst/>
            <a:gdLst/>
            <a:ahLst/>
            <a:cxnLst/>
            <a:rect l="l" t="t" r="r" b="b"/>
            <a:pathLst>
              <a:path h="718185">
                <a:moveTo>
                  <a:pt x="0" y="0"/>
                </a:moveTo>
                <a:lnTo>
                  <a:pt x="0" y="717768"/>
                </a:lnTo>
              </a:path>
            </a:pathLst>
          </a:custGeom>
          <a:ln w="130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691878" y="2150834"/>
            <a:ext cx="0" cy="718185"/>
          </a:xfrm>
          <a:custGeom>
            <a:avLst/>
            <a:gdLst/>
            <a:ahLst/>
            <a:cxnLst/>
            <a:rect l="l" t="t" r="r" b="b"/>
            <a:pathLst>
              <a:path h="718185">
                <a:moveTo>
                  <a:pt x="0" y="0"/>
                </a:moveTo>
                <a:lnTo>
                  <a:pt x="0" y="717768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5691878" y="2150834"/>
            <a:ext cx="0" cy="718185"/>
          </a:xfrm>
          <a:custGeom>
            <a:avLst/>
            <a:gdLst/>
            <a:ahLst/>
            <a:cxnLst/>
            <a:rect l="l" t="t" r="r" b="b"/>
            <a:pathLst>
              <a:path h="718185">
                <a:moveTo>
                  <a:pt x="0" y="0"/>
                </a:moveTo>
                <a:lnTo>
                  <a:pt x="0" y="717768"/>
                </a:lnTo>
              </a:path>
            </a:pathLst>
          </a:custGeom>
          <a:ln w="130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7468577" y="2150834"/>
            <a:ext cx="0" cy="718185"/>
          </a:xfrm>
          <a:custGeom>
            <a:avLst/>
            <a:gdLst/>
            <a:ahLst/>
            <a:cxnLst/>
            <a:rect l="l" t="t" r="r" b="b"/>
            <a:pathLst>
              <a:path h="718185">
                <a:moveTo>
                  <a:pt x="0" y="0"/>
                </a:moveTo>
                <a:lnTo>
                  <a:pt x="0" y="717768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7468577" y="2150834"/>
            <a:ext cx="0" cy="718185"/>
          </a:xfrm>
          <a:custGeom>
            <a:avLst/>
            <a:gdLst/>
            <a:ahLst/>
            <a:cxnLst/>
            <a:rect l="l" t="t" r="r" b="b"/>
            <a:pathLst>
              <a:path h="718185">
                <a:moveTo>
                  <a:pt x="0" y="0"/>
                </a:moveTo>
                <a:lnTo>
                  <a:pt x="0" y="717768"/>
                </a:lnTo>
              </a:path>
            </a:pathLst>
          </a:custGeom>
          <a:ln w="130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4516164" y="3168635"/>
            <a:ext cx="933450" cy="26096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До 320 м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4531722" y="3825425"/>
            <a:ext cx="902335" cy="26096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До 275 м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14504417" y="4519256"/>
            <a:ext cx="956944" cy="26096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До 600 м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4514894" y="5200143"/>
            <a:ext cx="935990" cy="26096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До 350 м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14432979" y="5868084"/>
            <a:ext cx="1099820" cy="26096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До 4000 м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14440282" y="6555144"/>
            <a:ext cx="1085215" cy="26096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До 2500 м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4449172" y="7212731"/>
            <a:ext cx="1067435" cy="26096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До 1000 м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14438059" y="7910147"/>
            <a:ext cx="1089660" cy="26096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До 50 м/st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4442504" y="8584262"/>
            <a:ext cx="1080770" cy="26096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До 55 м/st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11020924" y="3169034"/>
            <a:ext cx="472440" cy="26096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OH2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10710651" y="3825823"/>
            <a:ext cx="1092835" cy="26096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BB2-1 ступ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10692131" y="4519654"/>
            <a:ext cx="1130300" cy="26096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BB2-2 ступ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10727380" y="5200541"/>
            <a:ext cx="1059815" cy="26096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BB1-1 ступ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11035859" y="5868483"/>
            <a:ext cx="443230" cy="26096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BB5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11037851" y="6555543"/>
            <a:ext cx="438784" cy="26096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BB3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10708859" y="7213129"/>
            <a:ext cx="1096645" cy="26096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BB1-2 ступ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11041037" y="7910545"/>
            <a:ext cx="436245" cy="26096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VS6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11054977" y="8584661"/>
            <a:ext cx="408305" cy="26096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VS7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10707265" y="2383367"/>
            <a:ext cx="1099820" cy="2301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400" dirty="0">
                <a:solidFill>
                  <a:schemeClr val="bg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API серия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13085689" y="3169233"/>
            <a:ext cx="295275" cy="26096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TC</a:t>
            </a:r>
          </a:p>
        </p:txBody>
      </p:sp>
      <p:sp>
        <p:nvSpPr>
          <p:cNvPr id="40" name="object 40"/>
          <p:cNvSpPr txBox="1"/>
          <p:nvPr/>
        </p:nvSpPr>
        <p:spPr>
          <a:xfrm>
            <a:off x="12870211" y="3826022"/>
            <a:ext cx="734060" cy="26096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DVSHF</a:t>
            </a:r>
          </a:p>
        </p:txBody>
      </p:sp>
      <p:sp>
        <p:nvSpPr>
          <p:cNvPr id="41" name="object 41"/>
          <p:cNvSpPr txBox="1"/>
          <p:nvPr/>
        </p:nvSpPr>
        <p:spPr>
          <a:xfrm>
            <a:off x="12631034" y="4519853"/>
            <a:ext cx="1212850" cy="26096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THF/DSTHF</a:t>
            </a:r>
          </a:p>
        </p:txBody>
      </p:sp>
      <p:sp>
        <p:nvSpPr>
          <p:cNvPr id="42" name="object 42"/>
          <p:cNvSpPr txBox="1"/>
          <p:nvPr/>
        </p:nvSpPr>
        <p:spPr>
          <a:xfrm>
            <a:off x="12752913" y="5200740"/>
            <a:ext cx="964565" cy="26096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DVE/DVS</a:t>
            </a:r>
          </a:p>
        </p:txBody>
      </p:sp>
      <p:sp>
        <p:nvSpPr>
          <p:cNvPr id="43" name="object 43"/>
          <p:cNvSpPr txBox="1"/>
          <p:nvPr/>
        </p:nvSpPr>
        <p:spPr>
          <a:xfrm>
            <a:off x="12931747" y="5868682"/>
            <a:ext cx="611505" cy="26096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DDHF</a:t>
            </a:r>
          </a:p>
        </p:txBody>
      </p:sp>
      <p:sp>
        <p:nvSpPr>
          <p:cNvPr id="44" name="object 44"/>
          <p:cNvSpPr txBox="1"/>
          <p:nvPr/>
        </p:nvSpPr>
        <p:spPr>
          <a:xfrm>
            <a:off x="12610323" y="6555742"/>
            <a:ext cx="1254125" cy="26096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MSN/MSND</a:t>
            </a:r>
          </a:p>
        </p:txBody>
      </p:sp>
      <p:sp>
        <p:nvSpPr>
          <p:cNvPr id="45" name="object 45"/>
          <p:cNvSpPr txBox="1"/>
          <p:nvPr/>
        </p:nvSpPr>
        <p:spPr>
          <a:xfrm>
            <a:off x="13090469" y="7213328"/>
            <a:ext cx="294005" cy="26096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BF</a:t>
            </a:r>
          </a:p>
        </p:txBody>
      </p:sp>
      <p:sp>
        <p:nvSpPr>
          <p:cNvPr id="46" name="object 46"/>
          <p:cNvSpPr txBox="1"/>
          <p:nvPr/>
        </p:nvSpPr>
        <p:spPr>
          <a:xfrm>
            <a:off x="12742557" y="7910744"/>
            <a:ext cx="989965" cy="26096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VCD/VDA</a:t>
            </a:r>
          </a:p>
        </p:txBody>
      </p:sp>
      <p:sp>
        <p:nvSpPr>
          <p:cNvPr id="47" name="object 47"/>
          <p:cNvSpPr txBox="1"/>
          <p:nvPr/>
        </p:nvSpPr>
        <p:spPr>
          <a:xfrm>
            <a:off x="12909841" y="8584860"/>
            <a:ext cx="655320" cy="26096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VCMS</a:t>
            </a:r>
          </a:p>
        </p:txBody>
      </p:sp>
      <p:sp>
        <p:nvSpPr>
          <p:cNvPr id="48" name="object 48"/>
          <p:cNvSpPr txBox="1"/>
          <p:nvPr/>
        </p:nvSpPr>
        <p:spPr>
          <a:xfrm>
            <a:off x="12464945" y="2383367"/>
            <a:ext cx="1544955" cy="2301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1400" dirty="0">
                <a:solidFill>
                  <a:schemeClr val="bg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Модель GE НГ</a:t>
            </a:r>
          </a:p>
        </p:txBody>
      </p:sp>
      <p:sp>
        <p:nvSpPr>
          <p:cNvPr id="49" name="object 49"/>
          <p:cNvSpPr txBox="1"/>
          <p:nvPr/>
        </p:nvSpPr>
        <p:spPr>
          <a:xfrm>
            <a:off x="14687833" y="2383367"/>
            <a:ext cx="716280" cy="2301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1400" dirty="0">
                <a:solidFill>
                  <a:schemeClr val="bg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Напор</a:t>
            </a:r>
          </a:p>
        </p:txBody>
      </p:sp>
      <p:sp>
        <p:nvSpPr>
          <p:cNvPr id="50" name="object 50"/>
          <p:cNvSpPr txBox="1"/>
          <p:nvPr/>
        </p:nvSpPr>
        <p:spPr>
          <a:xfrm>
            <a:off x="15879933" y="3169630"/>
            <a:ext cx="1412240" cy="26096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До 2300 м3/ч</a:t>
            </a:r>
          </a:p>
        </p:txBody>
      </p:sp>
      <p:sp>
        <p:nvSpPr>
          <p:cNvPr id="51" name="object 51"/>
          <p:cNvSpPr txBox="1"/>
          <p:nvPr/>
        </p:nvSpPr>
        <p:spPr>
          <a:xfrm>
            <a:off x="15891482" y="3826421"/>
            <a:ext cx="1388745" cy="26096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До 1800 м3/ч</a:t>
            </a:r>
          </a:p>
        </p:txBody>
      </p:sp>
      <p:sp>
        <p:nvSpPr>
          <p:cNvPr id="52" name="object 52"/>
          <p:cNvSpPr txBox="1"/>
          <p:nvPr/>
        </p:nvSpPr>
        <p:spPr>
          <a:xfrm>
            <a:off x="15894071" y="4520252"/>
            <a:ext cx="1383665" cy="26096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До 1500 м3/ч</a:t>
            </a:r>
          </a:p>
        </p:txBody>
      </p:sp>
      <p:sp>
        <p:nvSpPr>
          <p:cNvPr id="53" name="object 53"/>
          <p:cNvSpPr txBox="1"/>
          <p:nvPr/>
        </p:nvSpPr>
        <p:spPr>
          <a:xfrm>
            <a:off x="15794299" y="5201138"/>
            <a:ext cx="1583055" cy="26096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До 20000 м3/ч</a:t>
            </a:r>
          </a:p>
        </p:txBody>
      </p:sp>
      <p:sp>
        <p:nvSpPr>
          <p:cNvPr id="54" name="object 54"/>
          <p:cNvSpPr txBox="1"/>
          <p:nvPr/>
        </p:nvSpPr>
        <p:spPr>
          <a:xfrm>
            <a:off x="15894071" y="5869080"/>
            <a:ext cx="1383030" cy="26096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До 1200 м3/ч</a:t>
            </a:r>
          </a:p>
        </p:txBody>
      </p:sp>
      <p:sp>
        <p:nvSpPr>
          <p:cNvPr id="55" name="object 55"/>
          <p:cNvSpPr txBox="1"/>
          <p:nvPr/>
        </p:nvSpPr>
        <p:spPr>
          <a:xfrm>
            <a:off x="15870772" y="6556140"/>
            <a:ext cx="1430020" cy="26096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До 3000 м3/ч</a:t>
            </a:r>
          </a:p>
        </p:txBody>
      </p:sp>
      <p:sp>
        <p:nvSpPr>
          <p:cNvPr id="56" name="object 56"/>
          <p:cNvSpPr txBox="1"/>
          <p:nvPr/>
        </p:nvSpPr>
        <p:spPr>
          <a:xfrm>
            <a:off x="15864797" y="7213727"/>
            <a:ext cx="1442085" cy="26096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До 8000 м3/ч</a:t>
            </a:r>
          </a:p>
        </p:txBody>
      </p:sp>
      <p:sp>
        <p:nvSpPr>
          <p:cNvPr id="57" name="object 57"/>
          <p:cNvSpPr txBox="1"/>
          <p:nvPr/>
        </p:nvSpPr>
        <p:spPr>
          <a:xfrm>
            <a:off x="15866391" y="7911142"/>
            <a:ext cx="1438910" cy="26096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До 5000 м3/ч</a:t>
            </a:r>
          </a:p>
        </p:txBody>
      </p:sp>
      <p:sp>
        <p:nvSpPr>
          <p:cNvPr id="58" name="object 58"/>
          <p:cNvSpPr txBox="1"/>
          <p:nvPr/>
        </p:nvSpPr>
        <p:spPr>
          <a:xfrm>
            <a:off x="15983887" y="8585258"/>
            <a:ext cx="1203325" cy="26096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До 110 м3/ч</a:t>
            </a:r>
          </a:p>
        </p:txBody>
      </p:sp>
      <p:sp>
        <p:nvSpPr>
          <p:cNvPr id="59" name="object 59"/>
          <p:cNvSpPr txBox="1"/>
          <p:nvPr/>
        </p:nvSpPr>
        <p:spPr>
          <a:xfrm>
            <a:off x="16010573" y="2383367"/>
            <a:ext cx="1153795" cy="2301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1400" dirty="0">
                <a:solidFill>
                  <a:schemeClr val="bg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Мощность</a:t>
            </a:r>
          </a:p>
        </p:txBody>
      </p:sp>
      <p:sp>
        <p:nvSpPr>
          <p:cNvPr id="60" name="object 60"/>
          <p:cNvSpPr txBox="1"/>
          <p:nvPr/>
        </p:nvSpPr>
        <p:spPr>
          <a:xfrm>
            <a:off x="18146434" y="3169830"/>
            <a:ext cx="662940" cy="26096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450°С</a:t>
            </a:r>
          </a:p>
        </p:txBody>
      </p:sp>
      <p:sp>
        <p:nvSpPr>
          <p:cNvPr id="61" name="object 61"/>
          <p:cNvSpPr txBox="1"/>
          <p:nvPr/>
        </p:nvSpPr>
        <p:spPr>
          <a:xfrm>
            <a:off x="18137672" y="3826620"/>
            <a:ext cx="680720" cy="26096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400°С</a:t>
            </a:r>
          </a:p>
        </p:txBody>
      </p:sp>
      <p:sp>
        <p:nvSpPr>
          <p:cNvPr id="62" name="object 62"/>
          <p:cNvSpPr txBox="1"/>
          <p:nvPr/>
        </p:nvSpPr>
        <p:spPr>
          <a:xfrm>
            <a:off x="18146434" y="4520451"/>
            <a:ext cx="662940" cy="26096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450°С</a:t>
            </a:r>
          </a:p>
        </p:txBody>
      </p:sp>
      <p:sp>
        <p:nvSpPr>
          <p:cNvPr id="63" name="object 63"/>
          <p:cNvSpPr txBox="1"/>
          <p:nvPr/>
        </p:nvSpPr>
        <p:spPr>
          <a:xfrm>
            <a:off x="18137074" y="5201337"/>
            <a:ext cx="681355" cy="26096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200°С</a:t>
            </a:r>
          </a:p>
        </p:txBody>
      </p:sp>
      <p:sp>
        <p:nvSpPr>
          <p:cNvPr id="64" name="object 64"/>
          <p:cNvSpPr txBox="1"/>
          <p:nvPr/>
        </p:nvSpPr>
        <p:spPr>
          <a:xfrm>
            <a:off x="18146434" y="5869279"/>
            <a:ext cx="662940" cy="26096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450°С</a:t>
            </a:r>
          </a:p>
        </p:txBody>
      </p:sp>
      <p:sp>
        <p:nvSpPr>
          <p:cNvPr id="65" name="object 65"/>
          <p:cNvSpPr txBox="1"/>
          <p:nvPr/>
        </p:nvSpPr>
        <p:spPr>
          <a:xfrm>
            <a:off x="18137074" y="6556340"/>
            <a:ext cx="681355" cy="26096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200°С</a:t>
            </a:r>
          </a:p>
        </p:txBody>
      </p:sp>
      <p:sp>
        <p:nvSpPr>
          <p:cNvPr id="66" name="object 66"/>
          <p:cNvSpPr txBox="1"/>
          <p:nvPr/>
        </p:nvSpPr>
        <p:spPr>
          <a:xfrm>
            <a:off x="18137074" y="7213926"/>
            <a:ext cx="681355" cy="26096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200°С</a:t>
            </a:r>
          </a:p>
        </p:txBody>
      </p:sp>
      <p:sp>
        <p:nvSpPr>
          <p:cNvPr id="67" name="object 67"/>
          <p:cNvSpPr txBox="1"/>
          <p:nvPr/>
        </p:nvSpPr>
        <p:spPr>
          <a:xfrm>
            <a:off x="18168340" y="7911341"/>
            <a:ext cx="619125" cy="26096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155°С</a:t>
            </a:r>
          </a:p>
        </p:txBody>
      </p:sp>
      <p:sp>
        <p:nvSpPr>
          <p:cNvPr id="68" name="object 68"/>
          <p:cNvSpPr txBox="1"/>
          <p:nvPr/>
        </p:nvSpPr>
        <p:spPr>
          <a:xfrm>
            <a:off x="18168340" y="8585457"/>
            <a:ext cx="619125" cy="26096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155°С</a:t>
            </a:r>
          </a:p>
        </p:txBody>
      </p:sp>
      <p:sp>
        <p:nvSpPr>
          <p:cNvPr id="69" name="object 69"/>
          <p:cNvSpPr txBox="1"/>
          <p:nvPr/>
        </p:nvSpPr>
        <p:spPr>
          <a:xfrm>
            <a:off x="17704923" y="2276927"/>
            <a:ext cx="154241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46355">
              <a:spcBef>
                <a:spcPts val="114"/>
              </a:spcBef>
            </a:pPr>
            <a:r>
              <a:rPr sz="1400" dirty="0">
                <a:solidFill>
                  <a:schemeClr val="bg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Макс рабочая температура</a:t>
            </a:r>
          </a:p>
        </p:txBody>
      </p:sp>
      <p:grpSp>
        <p:nvGrpSpPr>
          <p:cNvPr id="70" name="object 70"/>
          <p:cNvGrpSpPr/>
          <p:nvPr/>
        </p:nvGrpSpPr>
        <p:grpSpPr>
          <a:xfrm>
            <a:off x="1244004" y="2494353"/>
            <a:ext cx="6238885" cy="5742305"/>
            <a:chOff x="1244004" y="2494353"/>
            <a:chExt cx="6238885" cy="5742305"/>
          </a:xfrm>
        </p:grpSpPr>
        <p:sp>
          <p:nvSpPr>
            <p:cNvPr id="71" name="object 71"/>
            <p:cNvSpPr/>
            <p:nvPr/>
          </p:nvSpPr>
          <p:spPr>
            <a:xfrm>
              <a:off x="1430741" y="2494353"/>
              <a:ext cx="3622675" cy="5742305"/>
            </a:xfrm>
            <a:custGeom>
              <a:avLst/>
              <a:gdLst/>
              <a:ahLst/>
              <a:cxnLst/>
              <a:rect l="l" t="t" r="r" b="b"/>
              <a:pathLst>
                <a:path w="3622675" h="5742305">
                  <a:moveTo>
                    <a:pt x="949039" y="0"/>
                  </a:moveTo>
                  <a:lnTo>
                    <a:pt x="0" y="0"/>
                  </a:lnTo>
                  <a:lnTo>
                    <a:pt x="0" y="5742013"/>
                  </a:lnTo>
                  <a:lnTo>
                    <a:pt x="3622423" y="5742013"/>
                  </a:lnTo>
                  <a:lnTo>
                    <a:pt x="3622423" y="2673374"/>
                  </a:lnTo>
                  <a:lnTo>
                    <a:pt x="3621991" y="2624801"/>
                  </a:lnTo>
                  <a:lnTo>
                    <a:pt x="3620699" y="2576439"/>
                  </a:lnTo>
                  <a:lnTo>
                    <a:pt x="3618554" y="2528294"/>
                  </a:lnTo>
                  <a:lnTo>
                    <a:pt x="3615563" y="2480373"/>
                  </a:lnTo>
                  <a:lnTo>
                    <a:pt x="3611735" y="2432684"/>
                  </a:lnTo>
                  <a:lnTo>
                    <a:pt x="3607076" y="2385234"/>
                  </a:lnTo>
                  <a:lnTo>
                    <a:pt x="3601594" y="2338030"/>
                  </a:lnTo>
                  <a:lnTo>
                    <a:pt x="3595295" y="2291080"/>
                  </a:lnTo>
                  <a:lnTo>
                    <a:pt x="3588188" y="2244392"/>
                  </a:lnTo>
                  <a:lnTo>
                    <a:pt x="3580279" y="2197971"/>
                  </a:lnTo>
                  <a:lnTo>
                    <a:pt x="3571576" y="2151826"/>
                  </a:lnTo>
                  <a:lnTo>
                    <a:pt x="3562087" y="2105964"/>
                  </a:lnTo>
                  <a:lnTo>
                    <a:pt x="3551817" y="2060392"/>
                  </a:lnTo>
                  <a:lnTo>
                    <a:pt x="3540776" y="2015118"/>
                  </a:lnTo>
                  <a:lnTo>
                    <a:pt x="3528969" y="1970148"/>
                  </a:lnTo>
                  <a:lnTo>
                    <a:pt x="3516405" y="1925491"/>
                  </a:lnTo>
                  <a:lnTo>
                    <a:pt x="3503090" y="1881153"/>
                  </a:lnTo>
                  <a:lnTo>
                    <a:pt x="3489032" y="1837141"/>
                  </a:lnTo>
                  <a:lnTo>
                    <a:pt x="3474239" y="1793464"/>
                  </a:lnTo>
                  <a:lnTo>
                    <a:pt x="3458717" y="1750128"/>
                  </a:lnTo>
                  <a:lnTo>
                    <a:pt x="3442474" y="1707141"/>
                  </a:lnTo>
                  <a:lnTo>
                    <a:pt x="3425517" y="1664509"/>
                  </a:lnTo>
                  <a:lnTo>
                    <a:pt x="3407854" y="1622241"/>
                  </a:lnTo>
                  <a:lnTo>
                    <a:pt x="3389491" y="1580344"/>
                  </a:lnTo>
                  <a:lnTo>
                    <a:pt x="3370436" y="1538824"/>
                  </a:lnTo>
                  <a:lnTo>
                    <a:pt x="3350697" y="1497689"/>
                  </a:lnTo>
                  <a:lnTo>
                    <a:pt x="3330281" y="1456947"/>
                  </a:lnTo>
                  <a:lnTo>
                    <a:pt x="3309194" y="1416605"/>
                  </a:lnTo>
                  <a:lnTo>
                    <a:pt x="3287445" y="1376670"/>
                  </a:lnTo>
                  <a:lnTo>
                    <a:pt x="3265040" y="1337149"/>
                  </a:lnTo>
                  <a:lnTo>
                    <a:pt x="3241987" y="1298050"/>
                  </a:lnTo>
                  <a:lnTo>
                    <a:pt x="3218294" y="1259379"/>
                  </a:lnTo>
                  <a:lnTo>
                    <a:pt x="3193967" y="1221145"/>
                  </a:lnTo>
                  <a:lnTo>
                    <a:pt x="3169014" y="1183355"/>
                  </a:lnTo>
                  <a:lnTo>
                    <a:pt x="3143441" y="1146016"/>
                  </a:lnTo>
                  <a:lnTo>
                    <a:pt x="3117258" y="1109134"/>
                  </a:lnTo>
                  <a:lnTo>
                    <a:pt x="3090470" y="1072718"/>
                  </a:lnTo>
                  <a:lnTo>
                    <a:pt x="3063085" y="1036775"/>
                  </a:lnTo>
                  <a:lnTo>
                    <a:pt x="3035110" y="1001313"/>
                  </a:lnTo>
                  <a:lnTo>
                    <a:pt x="3006553" y="966337"/>
                  </a:lnTo>
                  <a:lnTo>
                    <a:pt x="2977421" y="931856"/>
                  </a:lnTo>
                  <a:lnTo>
                    <a:pt x="2947721" y="897878"/>
                  </a:lnTo>
                  <a:lnTo>
                    <a:pt x="2917461" y="864408"/>
                  </a:lnTo>
                  <a:lnTo>
                    <a:pt x="2886648" y="831456"/>
                  </a:lnTo>
                  <a:lnTo>
                    <a:pt x="2855289" y="799027"/>
                  </a:lnTo>
                  <a:lnTo>
                    <a:pt x="2823391" y="767129"/>
                  </a:lnTo>
                  <a:lnTo>
                    <a:pt x="2790962" y="735770"/>
                  </a:lnTo>
                  <a:lnTo>
                    <a:pt x="2758009" y="704957"/>
                  </a:lnTo>
                  <a:lnTo>
                    <a:pt x="2724539" y="674697"/>
                  </a:lnTo>
                  <a:lnTo>
                    <a:pt x="2690560" y="644997"/>
                  </a:lnTo>
                  <a:lnTo>
                    <a:pt x="2656079" y="615865"/>
                  </a:lnTo>
                  <a:lnTo>
                    <a:pt x="2621104" y="587308"/>
                  </a:lnTo>
                  <a:lnTo>
                    <a:pt x="2585641" y="559334"/>
                  </a:lnTo>
                  <a:lnTo>
                    <a:pt x="2549698" y="531949"/>
                  </a:lnTo>
                  <a:lnTo>
                    <a:pt x="2513282" y="505161"/>
                  </a:lnTo>
                  <a:lnTo>
                    <a:pt x="2476400" y="478978"/>
                  </a:lnTo>
                  <a:lnTo>
                    <a:pt x="2439061" y="453406"/>
                  </a:lnTo>
                  <a:lnTo>
                    <a:pt x="2401270" y="428453"/>
                  </a:lnTo>
                  <a:lnTo>
                    <a:pt x="2363036" y="404126"/>
                  </a:lnTo>
                  <a:lnTo>
                    <a:pt x="2324365" y="380433"/>
                  </a:lnTo>
                  <a:lnTo>
                    <a:pt x="2285266" y="357380"/>
                  </a:lnTo>
                  <a:lnTo>
                    <a:pt x="2245745" y="334975"/>
                  </a:lnTo>
                  <a:lnTo>
                    <a:pt x="2205810" y="313226"/>
                  </a:lnTo>
                  <a:lnTo>
                    <a:pt x="2165467" y="292140"/>
                  </a:lnTo>
                  <a:lnTo>
                    <a:pt x="2124725" y="271724"/>
                  </a:lnTo>
                  <a:lnTo>
                    <a:pt x="2083590" y="251984"/>
                  </a:lnTo>
                  <a:lnTo>
                    <a:pt x="2042070" y="232930"/>
                  </a:lnTo>
                  <a:lnTo>
                    <a:pt x="2000173" y="214568"/>
                  </a:lnTo>
                  <a:lnTo>
                    <a:pt x="1957904" y="196904"/>
                  </a:lnTo>
                  <a:lnTo>
                    <a:pt x="1915273" y="179947"/>
                  </a:lnTo>
                  <a:lnTo>
                    <a:pt x="1872285" y="163705"/>
                  </a:lnTo>
                  <a:lnTo>
                    <a:pt x="1828949" y="148183"/>
                  </a:lnTo>
                  <a:lnTo>
                    <a:pt x="1785272" y="133389"/>
                  </a:lnTo>
                  <a:lnTo>
                    <a:pt x="1741261" y="119332"/>
                  </a:lnTo>
                  <a:lnTo>
                    <a:pt x="1696922" y="106017"/>
                  </a:lnTo>
                  <a:lnTo>
                    <a:pt x="1652265" y="93453"/>
                  </a:lnTo>
                  <a:lnTo>
                    <a:pt x="1607295" y="81647"/>
                  </a:lnTo>
                  <a:lnTo>
                    <a:pt x="1562021" y="70605"/>
                  </a:lnTo>
                  <a:lnTo>
                    <a:pt x="1516449" y="60336"/>
                  </a:lnTo>
                  <a:lnTo>
                    <a:pt x="1470587" y="50846"/>
                  </a:lnTo>
                  <a:lnTo>
                    <a:pt x="1424442" y="42143"/>
                  </a:lnTo>
                  <a:lnTo>
                    <a:pt x="1378021" y="34234"/>
                  </a:lnTo>
                  <a:lnTo>
                    <a:pt x="1331332" y="27127"/>
                  </a:lnTo>
                  <a:lnTo>
                    <a:pt x="1284382" y="20829"/>
                  </a:lnTo>
                  <a:lnTo>
                    <a:pt x="1237178" y="15346"/>
                  </a:lnTo>
                  <a:lnTo>
                    <a:pt x="1189728" y="10688"/>
                  </a:lnTo>
                  <a:lnTo>
                    <a:pt x="1142039" y="6859"/>
                  </a:lnTo>
                  <a:lnTo>
                    <a:pt x="1094119" y="3869"/>
                  </a:lnTo>
                  <a:lnTo>
                    <a:pt x="1045973" y="1724"/>
                  </a:lnTo>
                  <a:lnTo>
                    <a:pt x="997611" y="432"/>
                  </a:lnTo>
                  <a:lnTo>
                    <a:pt x="949039" y="0"/>
                  </a:lnTo>
                  <a:close/>
                </a:path>
              </a:pathLst>
            </a:custGeom>
            <a:solidFill>
              <a:srgbClr val="C616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430741" y="3895682"/>
              <a:ext cx="3622675" cy="4340860"/>
            </a:xfrm>
            <a:custGeom>
              <a:avLst/>
              <a:gdLst/>
              <a:ahLst/>
              <a:cxnLst/>
              <a:rect l="l" t="t" r="r" b="b"/>
              <a:pathLst>
                <a:path w="3622675" h="4340859">
                  <a:moveTo>
                    <a:pt x="783316" y="0"/>
                  </a:moveTo>
                  <a:lnTo>
                    <a:pt x="0" y="0"/>
                  </a:lnTo>
                  <a:lnTo>
                    <a:pt x="0" y="4340684"/>
                  </a:lnTo>
                  <a:lnTo>
                    <a:pt x="3622423" y="4340684"/>
                  </a:lnTo>
                  <a:lnTo>
                    <a:pt x="3622423" y="2839107"/>
                  </a:lnTo>
                  <a:lnTo>
                    <a:pt x="3622019" y="2790708"/>
                  </a:lnTo>
                  <a:lnTo>
                    <a:pt x="3620811" y="2742505"/>
                  </a:lnTo>
                  <a:lnTo>
                    <a:pt x="3618804" y="2694504"/>
                  </a:lnTo>
                  <a:lnTo>
                    <a:pt x="3616007" y="2646711"/>
                  </a:lnTo>
                  <a:lnTo>
                    <a:pt x="3612425" y="2599133"/>
                  </a:lnTo>
                  <a:lnTo>
                    <a:pt x="3608063" y="2551777"/>
                  </a:lnTo>
                  <a:lnTo>
                    <a:pt x="3602930" y="2504649"/>
                  </a:lnTo>
                  <a:lnTo>
                    <a:pt x="3597031" y="2457754"/>
                  </a:lnTo>
                  <a:lnTo>
                    <a:pt x="3590373" y="2411100"/>
                  </a:lnTo>
                  <a:lnTo>
                    <a:pt x="3582962" y="2364693"/>
                  </a:lnTo>
                  <a:lnTo>
                    <a:pt x="3574804" y="2318540"/>
                  </a:lnTo>
                  <a:lnTo>
                    <a:pt x="3565907" y="2272646"/>
                  </a:lnTo>
                  <a:lnTo>
                    <a:pt x="3556275" y="2227019"/>
                  </a:lnTo>
                  <a:lnTo>
                    <a:pt x="3545916" y="2181664"/>
                  </a:lnTo>
                  <a:lnTo>
                    <a:pt x="3534836" y="2136588"/>
                  </a:lnTo>
                  <a:lnTo>
                    <a:pt x="3523042" y="2091797"/>
                  </a:lnTo>
                  <a:lnTo>
                    <a:pt x="3510540" y="2047298"/>
                  </a:lnTo>
                  <a:lnTo>
                    <a:pt x="3497336" y="2003098"/>
                  </a:lnTo>
                  <a:lnTo>
                    <a:pt x="3483436" y="1959202"/>
                  </a:lnTo>
                  <a:lnTo>
                    <a:pt x="3468848" y="1915617"/>
                  </a:lnTo>
                  <a:lnTo>
                    <a:pt x="3453578" y="1872349"/>
                  </a:lnTo>
                  <a:lnTo>
                    <a:pt x="3437631" y="1829405"/>
                  </a:lnTo>
                  <a:lnTo>
                    <a:pt x="3421014" y="1786792"/>
                  </a:lnTo>
                  <a:lnTo>
                    <a:pt x="3403735" y="1744515"/>
                  </a:lnTo>
                  <a:lnTo>
                    <a:pt x="3385798" y="1702581"/>
                  </a:lnTo>
                  <a:lnTo>
                    <a:pt x="3367211" y="1660996"/>
                  </a:lnTo>
                  <a:lnTo>
                    <a:pt x="3347980" y="1619768"/>
                  </a:lnTo>
                  <a:lnTo>
                    <a:pt x="3328111" y="1578901"/>
                  </a:lnTo>
                  <a:lnTo>
                    <a:pt x="3307611" y="1538403"/>
                  </a:lnTo>
                  <a:lnTo>
                    <a:pt x="3286487" y="1498281"/>
                  </a:lnTo>
                  <a:lnTo>
                    <a:pt x="3264743" y="1458540"/>
                  </a:lnTo>
                  <a:lnTo>
                    <a:pt x="3242388" y="1419186"/>
                  </a:lnTo>
                  <a:lnTo>
                    <a:pt x="3219427" y="1380227"/>
                  </a:lnTo>
                  <a:lnTo>
                    <a:pt x="3195867" y="1341669"/>
                  </a:lnTo>
                  <a:lnTo>
                    <a:pt x="3171714" y="1303517"/>
                  </a:lnTo>
                  <a:lnTo>
                    <a:pt x="3146975" y="1265779"/>
                  </a:lnTo>
                  <a:lnTo>
                    <a:pt x="3121656" y="1228461"/>
                  </a:lnTo>
                  <a:lnTo>
                    <a:pt x="3095763" y="1191570"/>
                  </a:lnTo>
                  <a:lnTo>
                    <a:pt x="3069303" y="1155111"/>
                  </a:lnTo>
                  <a:lnTo>
                    <a:pt x="3042282" y="1119091"/>
                  </a:lnTo>
                  <a:lnTo>
                    <a:pt x="3014707" y="1083516"/>
                  </a:lnTo>
                  <a:lnTo>
                    <a:pt x="2986583" y="1048394"/>
                  </a:lnTo>
                  <a:lnTo>
                    <a:pt x="2957918" y="1013730"/>
                  </a:lnTo>
                  <a:lnTo>
                    <a:pt x="2928718" y="979530"/>
                  </a:lnTo>
                  <a:lnTo>
                    <a:pt x="2898990" y="945802"/>
                  </a:lnTo>
                  <a:lnTo>
                    <a:pt x="2868739" y="912551"/>
                  </a:lnTo>
                  <a:lnTo>
                    <a:pt x="2837971" y="879784"/>
                  </a:lnTo>
                  <a:lnTo>
                    <a:pt x="2806695" y="847508"/>
                  </a:lnTo>
                  <a:lnTo>
                    <a:pt x="2774915" y="815728"/>
                  </a:lnTo>
                  <a:lnTo>
                    <a:pt x="2742638" y="784451"/>
                  </a:lnTo>
                  <a:lnTo>
                    <a:pt x="2709872" y="753684"/>
                  </a:lnTo>
                  <a:lnTo>
                    <a:pt x="2676621" y="723433"/>
                  </a:lnTo>
                  <a:lnTo>
                    <a:pt x="2642892" y="693704"/>
                  </a:lnTo>
                  <a:lnTo>
                    <a:pt x="2608693" y="664504"/>
                  </a:lnTo>
                  <a:lnTo>
                    <a:pt x="2574029" y="635839"/>
                  </a:lnTo>
                  <a:lnTo>
                    <a:pt x="2538906" y="607716"/>
                  </a:lnTo>
                  <a:lnTo>
                    <a:pt x="2503332" y="580141"/>
                  </a:lnTo>
                  <a:lnTo>
                    <a:pt x="2467312" y="553120"/>
                  </a:lnTo>
                  <a:lnTo>
                    <a:pt x="2430853" y="526660"/>
                  </a:lnTo>
                  <a:lnTo>
                    <a:pt x="2393961" y="500767"/>
                  </a:lnTo>
                  <a:lnTo>
                    <a:pt x="2356643" y="475448"/>
                  </a:lnTo>
                  <a:lnTo>
                    <a:pt x="2318906" y="450708"/>
                  </a:lnTo>
                  <a:lnTo>
                    <a:pt x="2280754" y="426556"/>
                  </a:lnTo>
                  <a:lnTo>
                    <a:pt x="2242196" y="402995"/>
                  </a:lnTo>
                  <a:lnTo>
                    <a:pt x="2203237" y="380035"/>
                  </a:lnTo>
                  <a:lnTo>
                    <a:pt x="2163883" y="357679"/>
                  </a:lnTo>
                  <a:lnTo>
                    <a:pt x="2124142" y="335936"/>
                  </a:lnTo>
                  <a:lnTo>
                    <a:pt x="2084019" y="314811"/>
                  </a:lnTo>
                  <a:lnTo>
                    <a:pt x="2043522" y="294311"/>
                  </a:lnTo>
                  <a:lnTo>
                    <a:pt x="2002655" y="274443"/>
                  </a:lnTo>
                  <a:lnTo>
                    <a:pt x="1961427" y="255212"/>
                  </a:lnTo>
                  <a:lnTo>
                    <a:pt x="1919842" y="236625"/>
                  </a:lnTo>
                  <a:lnTo>
                    <a:pt x="1877908" y="218688"/>
                  </a:lnTo>
                  <a:lnTo>
                    <a:pt x="1835631" y="201408"/>
                  </a:lnTo>
                  <a:lnTo>
                    <a:pt x="1793018" y="184792"/>
                  </a:lnTo>
                  <a:lnTo>
                    <a:pt x="1750074" y="168845"/>
                  </a:lnTo>
                  <a:lnTo>
                    <a:pt x="1706806" y="153574"/>
                  </a:lnTo>
                  <a:lnTo>
                    <a:pt x="1663221" y="138986"/>
                  </a:lnTo>
                  <a:lnTo>
                    <a:pt x="1619325" y="125087"/>
                  </a:lnTo>
                  <a:lnTo>
                    <a:pt x="1575125" y="111883"/>
                  </a:lnTo>
                  <a:lnTo>
                    <a:pt x="1530626" y="99381"/>
                  </a:lnTo>
                  <a:lnTo>
                    <a:pt x="1485835" y="87586"/>
                  </a:lnTo>
                  <a:lnTo>
                    <a:pt x="1440759" y="76507"/>
                  </a:lnTo>
                  <a:lnTo>
                    <a:pt x="1395404" y="66148"/>
                  </a:lnTo>
                  <a:lnTo>
                    <a:pt x="1349777" y="56516"/>
                  </a:lnTo>
                  <a:lnTo>
                    <a:pt x="1303883" y="47618"/>
                  </a:lnTo>
                  <a:lnTo>
                    <a:pt x="1257729" y="39461"/>
                  </a:lnTo>
                  <a:lnTo>
                    <a:pt x="1211322" y="32050"/>
                  </a:lnTo>
                  <a:lnTo>
                    <a:pt x="1164669" y="25391"/>
                  </a:lnTo>
                  <a:lnTo>
                    <a:pt x="1117774" y="19492"/>
                  </a:lnTo>
                  <a:lnTo>
                    <a:pt x="1070646" y="14359"/>
                  </a:lnTo>
                  <a:lnTo>
                    <a:pt x="1023289" y="9998"/>
                  </a:lnTo>
                  <a:lnTo>
                    <a:pt x="975712" y="6416"/>
                  </a:lnTo>
                  <a:lnTo>
                    <a:pt x="927919" y="3618"/>
                  </a:lnTo>
                  <a:lnTo>
                    <a:pt x="879918" y="1612"/>
                  </a:lnTo>
                  <a:lnTo>
                    <a:pt x="831715" y="404"/>
                  </a:lnTo>
                  <a:lnTo>
                    <a:pt x="783316" y="0"/>
                  </a:lnTo>
                  <a:close/>
                </a:path>
              </a:pathLst>
            </a:custGeom>
            <a:solidFill>
              <a:srgbClr val="184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3138815" y="4642036"/>
              <a:ext cx="2716530" cy="3336925"/>
            </a:xfrm>
            <a:custGeom>
              <a:avLst/>
              <a:gdLst/>
              <a:ahLst/>
              <a:cxnLst/>
              <a:rect l="l" t="t" r="r" b="b"/>
              <a:pathLst>
                <a:path w="2716529" h="3336925">
                  <a:moveTo>
                    <a:pt x="577626" y="0"/>
                  </a:moveTo>
                  <a:lnTo>
                    <a:pt x="0" y="0"/>
                  </a:lnTo>
                  <a:lnTo>
                    <a:pt x="0" y="3336421"/>
                  </a:lnTo>
                  <a:lnTo>
                    <a:pt x="2716461" y="3336421"/>
                  </a:lnTo>
                  <a:lnTo>
                    <a:pt x="2716461" y="2138835"/>
                  </a:lnTo>
                  <a:lnTo>
                    <a:pt x="2715924" y="2090418"/>
                  </a:lnTo>
                  <a:lnTo>
                    <a:pt x="2714320" y="2042264"/>
                  </a:lnTo>
                  <a:lnTo>
                    <a:pt x="2711661" y="1994385"/>
                  </a:lnTo>
                  <a:lnTo>
                    <a:pt x="2707957" y="1946792"/>
                  </a:lnTo>
                  <a:lnTo>
                    <a:pt x="2703220" y="1899496"/>
                  </a:lnTo>
                  <a:lnTo>
                    <a:pt x="2697462" y="1852508"/>
                  </a:lnTo>
                  <a:lnTo>
                    <a:pt x="2690694" y="1805840"/>
                  </a:lnTo>
                  <a:lnTo>
                    <a:pt x="2682926" y="1759503"/>
                  </a:lnTo>
                  <a:lnTo>
                    <a:pt x="2674171" y="1713508"/>
                  </a:lnTo>
                  <a:lnTo>
                    <a:pt x="2664440" y="1667867"/>
                  </a:lnTo>
                  <a:lnTo>
                    <a:pt x="2653744" y="1622591"/>
                  </a:lnTo>
                  <a:lnTo>
                    <a:pt x="2642094" y="1577692"/>
                  </a:lnTo>
                  <a:lnTo>
                    <a:pt x="2629502" y="1533180"/>
                  </a:lnTo>
                  <a:lnTo>
                    <a:pt x="2615979" y="1489067"/>
                  </a:lnTo>
                  <a:lnTo>
                    <a:pt x="2601536" y="1445364"/>
                  </a:lnTo>
                  <a:lnTo>
                    <a:pt x="2586185" y="1402083"/>
                  </a:lnTo>
                  <a:lnTo>
                    <a:pt x="2569936" y="1359235"/>
                  </a:lnTo>
                  <a:lnTo>
                    <a:pt x="2552802" y="1316831"/>
                  </a:lnTo>
                  <a:lnTo>
                    <a:pt x="2534794" y="1274883"/>
                  </a:lnTo>
                  <a:lnTo>
                    <a:pt x="2515923" y="1233402"/>
                  </a:lnTo>
                  <a:lnTo>
                    <a:pt x="2496199" y="1192399"/>
                  </a:lnTo>
                  <a:lnTo>
                    <a:pt x="2475636" y="1151885"/>
                  </a:lnTo>
                  <a:lnTo>
                    <a:pt x="2454243" y="1111873"/>
                  </a:lnTo>
                  <a:lnTo>
                    <a:pt x="2432032" y="1072372"/>
                  </a:lnTo>
                  <a:lnTo>
                    <a:pt x="2409015" y="1033395"/>
                  </a:lnTo>
                  <a:lnTo>
                    <a:pt x="2385203" y="994953"/>
                  </a:lnTo>
                  <a:lnTo>
                    <a:pt x="2360607" y="957057"/>
                  </a:lnTo>
                  <a:lnTo>
                    <a:pt x="2335238" y="919718"/>
                  </a:lnTo>
                  <a:lnTo>
                    <a:pt x="2309108" y="882949"/>
                  </a:lnTo>
                  <a:lnTo>
                    <a:pt x="2282228" y="846759"/>
                  </a:lnTo>
                  <a:lnTo>
                    <a:pt x="2254610" y="811161"/>
                  </a:lnTo>
                  <a:lnTo>
                    <a:pt x="2226264" y="776165"/>
                  </a:lnTo>
                  <a:lnTo>
                    <a:pt x="2197203" y="741784"/>
                  </a:lnTo>
                  <a:lnTo>
                    <a:pt x="2167437" y="708028"/>
                  </a:lnTo>
                  <a:lnTo>
                    <a:pt x="2136977" y="674908"/>
                  </a:lnTo>
                  <a:lnTo>
                    <a:pt x="2105836" y="642437"/>
                  </a:lnTo>
                  <a:lnTo>
                    <a:pt x="2074024" y="610625"/>
                  </a:lnTo>
                  <a:lnTo>
                    <a:pt x="2041553" y="579483"/>
                  </a:lnTo>
                  <a:lnTo>
                    <a:pt x="2008433" y="549024"/>
                  </a:lnTo>
                  <a:lnTo>
                    <a:pt x="1974677" y="519258"/>
                  </a:lnTo>
                  <a:lnTo>
                    <a:pt x="1940296" y="490196"/>
                  </a:lnTo>
                  <a:lnTo>
                    <a:pt x="1905300" y="461851"/>
                  </a:lnTo>
                  <a:lnTo>
                    <a:pt x="1869702" y="434232"/>
                  </a:lnTo>
                  <a:lnTo>
                    <a:pt x="1833512" y="407353"/>
                  </a:lnTo>
                  <a:lnTo>
                    <a:pt x="1796742" y="381223"/>
                  </a:lnTo>
                  <a:lnTo>
                    <a:pt x="1759404" y="355854"/>
                  </a:lnTo>
                  <a:lnTo>
                    <a:pt x="1721508" y="331258"/>
                  </a:lnTo>
                  <a:lnTo>
                    <a:pt x="1683066" y="307446"/>
                  </a:lnTo>
                  <a:lnTo>
                    <a:pt x="1644089" y="284429"/>
                  </a:lnTo>
                  <a:lnTo>
                    <a:pt x="1604588" y="262218"/>
                  </a:lnTo>
                  <a:lnTo>
                    <a:pt x="1564575" y="240825"/>
                  </a:lnTo>
                  <a:lnTo>
                    <a:pt x="1524062" y="220262"/>
                  </a:lnTo>
                  <a:lnTo>
                    <a:pt x="1483059" y="200538"/>
                  </a:lnTo>
                  <a:lnTo>
                    <a:pt x="1441578" y="181667"/>
                  </a:lnTo>
                  <a:lnTo>
                    <a:pt x="1399629" y="163658"/>
                  </a:lnTo>
                  <a:lnTo>
                    <a:pt x="1357226" y="146524"/>
                  </a:lnTo>
                  <a:lnTo>
                    <a:pt x="1314378" y="130276"/>
                  </a:lnTo>
                  <a:lnTo>
                    <a:pt x="1271097" y="114925"/>
                  </a:lnTo>
                  <a:lnTo>
                    <a:pt x="1227394" y="100482"/>
                  </a:lnTo>
                  <a:lnTo>
                    <a:pt x="1183281" y="86959"/>
                  </a:lnTo>
                  <a:lnTo>
                    <a:pt x="1138769" y="74367"/>
                  </a:lnTo>
                  <a:lnTo>
                    <a:pt x="1093870" y="62717"/>
                  </a:lnTo>
                  <a:lnTo>
                    <a:pt x="1048594" y="52021"/>
                  </a:lnTo>
                  <a:lnTo>
                    <a:pt x="1002953" y="42290"/>
                  </a:lnTo>
                  <a:lnTo>
                    <a:pt x="956958" y="33535"/>
                  </a:lnTo>
                  <a:lnTo>
                    <a:pt x="910621" y="25767"/>
                  </a:lnTo>
                  <a:lnTo>
                    <a:pt x="863953" y="18999"/>
                  </a:lnTo>
                  <a:lnTo>
                    <a:pt x="816965" y="13241"/>
                  </a:lnTo>
                  <a:lnTo>
                    <a:pt x="769669" y="8504"/>
                  </a:lnTo>
                  <a:lnTo>
                    <a:pt x="722076" y="4800"/>
                  </a:lnTo>
                  <a:lnTo>
                    <a:pt x="674196" y="2141"/>
                  </a:lnTo>
                  <a:lnTo>
                    <a:pt x="626043" y="537"/>
                  </a:lnTo>
                  <a:lnTo>
                    <a:pt x="577626" y="0"/>
                  </a:lnTo>
                  <a:close/>
                </a:path>
              </a:pathLst>
            </a:custGeom>
            <a:solidFill>
              <a:srgbClr val="1C2C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244014" y="7664541"/>
              <a:ext cx="6238875" cy="351155"/>
            </a:xfrm>
            <a:custGeom>
              <a:avLst/>
              <a:gdLst/>
              <a:ahLst/>
              <a:cxnLst/>
              <a:rect l="l" t="t" r="r" b="b"/>
              <a:pathLst>
                <a:path w="6238875" h="351154">
                  <a:moveTo>
                    <a:pt x="6238878" y="0"/>
                  </a:moveTo>
                  <a:lnTo>
                    <a:pt x="0" y="0"/>
                  </a:lnTo>
                  <a:lnTo>
                    <a:pt x="0" y="350889"/>
                  </a:lnTo>
                  <a:lnTo>
                    <a:pt x="6238878" y="350889"/>
                  </a:lnTo>
                  <a:lnTo>
                    <a:pt x="6238878" y="0"/>
                  </a:lnTo>
                  <a:close/>
                </a:path>
              </a:pathLst>
            </a:custGeom>
            <a:solidFill>
              <a:srgbClr val="D7D7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430752" y="5879339"/>
              <a:ext cx="5542915" cy="1785620"/>
            </a:xfrm>
            <a:custGeom>
              <a:avLst/>
              <a:gdLst/>
              <a:ahLst/>
              <a:cxnLst/>
              <a:rect l="l" t="t" r="r" b="b"/>
              <a:pathLst>
                <a:path w="5542915" h="1785620">
                  <a:moveTo>
                    <a:pt x="5542375" y="0"/>
                  </a:moveTo>
                  <a:lnTo>
                    <a:pt x="0" y="0"/>
                  </a:lnTo>
                  <a:lnTo>
                    <a:pt x="0" y="1785202"/>
                  </a:lnTo>
                  <a:lnTo>
                    <a:pt x="5542375" y="1785202"/>
                  </a:lnTo>
                  <a:lnTo>
                    <a:pt x="554237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244004" y="6792714"/>
              <a:ext cx="2557780" cy="876300"/>
            </a:xfrm>
            <a:custGeom>
              <a:avLst/>
              <a:gdLst/>
              <a:ahLst/>
              <a:cxnLst/>
              <a:rect l="l" t="t" r="r" b="b"/>
              <a:pathLst>
                <a:path w="2557779" h="876300">
                  <a:moveTo>
                    <a:pt x="2557534" y="0"/>
                  </a:moveTo>
                  <a:lnTo>
                    <a:pt x="0" y="0"/>
                  </a:lnTo>
                  <a:lnTo>
                    <a:pt x="0" y="875701"/>
                  </a:lnTo>
                  <a:lnTo>
                    <a:pt x="2557534" y="875701"/>
                  </a:lnTo>
                  <a:lnTo>
                    <a:pt x="2557534" y="0"/>
                  </a:lnTo>
                  <a:close/>
                </a:path>
              </a:pathLst>
            </a:custGeom>
            <a:solidFill>
              <a:srgbClr val="A3A3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7" name="object 77"/>
          <p:cNvSpPr txBox="1"/>
          <p:nvPr/>
        </p:nvSpPr>
        <p:spPr>
          <a:xfrm>
            <a:off x="1036147" y="8038112"/>
            <a:ext cx="15684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14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0</a:t>
            </a:r>
          </a:p>
        </p:txBody>
      </p:sp>
      <p:sp>
        <p:nvSpPr>
          <p:cNvPr id="78" name="object 78"/>
          <p:cNvSpPr txBox="1"/>
          <p:nvPr/>
        </p:nvSpPr>
        <p:spPr>
          <a:xfrm>
            <a:off x="1080114" y="7349232"/>
            <a:ext cx="11303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14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1</a:t>
            </a:r>
          </a:p>
        </p:txBody>
      </p:sp>
      <p:sp>
        <p:nvSpPr>
          <p:cNvPr id="79" name="object 79"/>
          <p:cNvSpPr txBox="1"/>
          <p:nvPr/>
        </p:nvSpPr>
        <p:spPr>
          <a:xfrm>
            <a:off x="952663" y="6660353"/>
            <a:ext cx="23685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14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10</a:t>
            </a:r>
          </a:p>
        </p:txBody>
      </p:sp>
      <p:sp>
        <p:nvSpPr>
          <p:cNvPr id="80" name="object 80"/>
          <p:cNvSpPr txBox="1"/>
          <p:nvPr/>
        </p:nvSpPr>
        <p:spPr>
          <a:xfrm>
            <a:off x="2247472" y="8314197"/>
            <a:ext cx="40259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14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500</a:t>
            </a:r>
          </a:p>
        </p:txBody>
      </p:sp>
      <p:sp>
        <p:nvSpPr>
          <p:cNvPr id="82" name="object 82"/>
          <p:cNvSpPr txBox="1"/>
          <p:nvPr/>
        </p:nvSpPr>
        <p:spPr>
          <a:xfrm>
            <a:off x="4695931" y="8314177"/>
            <a:ext cx="53213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14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2000</a:t>
            </a:r>
          </a:p>
        </p:txBody>
      </p:sp>
      <p:sp>
        <p:nvSpPr>
          <p:cNvPr id="83" name="object 83"/>
          <p:cNvSpPr txBox="1"/>
          <p:nvPr/>
        </p:nvSpPr>
        <p:spPr>
          <a:xfrm>
            <a:off x="920800" y="5563999"/>
            <a:ext cx="26924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14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50</a:t>
            </a:r>
          </a:p>
        </p:txBody>
      </p:sp>
      <p:sp>
        <p:nvSpPr>
          <p:cNvPr id="84" name="object 84"/>
          <p:cNvSpPr txBox="1"/>
          <p:nvPr/>
        </p:nvSpPr>
        <p:spPr>
          <a:xfrm>
            <a:off x="821473" y="3759739"/>
            <a:ext cx="37147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14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100</a:t>
            </a:r>
          </a:p>
        </p:txBody>
      </p:sp>
      <p:sp>
        <p:nvSpPr>
          <p:cNvPr id="85" name="object 85"/>
          <p:cNvSpPr txBox="1"/>
          <p:nvPr/>
        </p:nvSpPr>
        <p:spPr>
          <a:xfrm>
            <a:off x="789432" y="2453538"/>
            <a:ext cx="40322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4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600</a:t>
            </a:r>
          </a:p>
        </p:txBody>
      </p:sp>
      <p:grpSp>
        <p:nvGrpSpPr>
          <p:cNvPr id="86" name="object 86"/>
          <p:cNvGrpSpPr/>
          <p:nvPr/>
        </p:nvGrpSpPr>
        <p:grpSpPr>
          <a:xfrm>
            <a:off x="1205910" y="2040628"/>
            <a:ext cx="8122920" cy="6235065"/>
            <a:chOff x="1205910" y="2040628"/>
            <a:chExt cx="8122920" cy="6235065"/>
          </a:xfrm>
        </p:grpSpPr>
        <p:sp>
          <p:nvSpPr>
            <p:cNvPr id="87" name="object 87"/>
            <p:cNvSpPr/>
            <p:nvPr/>
          </p:nvSpPr>
          <p:spPr>
            <a:xfrm>
              <a:off x="1244684" y="2103140"/>
              <a:ext cx="0" cy="6133465"/>
            </a:xfrm>
            <a:custGeom>
              <a:avLst/>
              <a:gdLst/>
              <a:ahLst/>
              <a:cxnLst/>
              <a:rect l="l" t="t" r="r" b="b"/>
              <a:pathLst>
                <a:path h="6133465">
                  <a:moveTo>
                    <a:pt x="0" y="6133226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1608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1205910" y="2040628"/>
              <a:ext cx="78105" cy="92075"/>
            </a:xfrm>
            <a:custGeom>
              <a:avLst/>
              <a:gdLst/>
              <a:ahLst/>
              <a:cxnLst/>
              <a:rect l="l" t="t" r="r" b="b"/>
              <a:pathLst>
                <a:path w="78105" h="92075">
                  <a:moveTo>
                    <a:pt x="38773" y="0"/>
                  </a:moveTo>
                  <a:lnTo>
                    <a:pt x="0" y="91913"/>
                  </a:lnTo>
                  <a:lnTo>
                    <a:pt x="38773" y="75442"/>
                  </a:lnTo>
                  <a:lnTo>
                    <a:pt x="77547" y="91913"/>
                  </a:lnTo>
                  <a:lnTo>
                    <a:pt x="38773" y="0"/>
                  </a:lnTo>
                  <a:close/>
                </a:path>
              </a:pathLst>
            </a:custGeom>
            <a:solidFill>
              <a:srgbClr val="1608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1244684" y="8236367"/>
              <a:ext cx="8021320" cy="0"/>
            </a:xfrm>
            <a:custGeom>
              <a:avLst/>
              <a:gdLst/>
              <a:ahLst/>
              <a:cxnLst/>
              <a:rect l="l" t="t" r="r" b="b"/>
              <a:pathLst>
                <a:path w="8021320">
                  <a:moveTo>
                    <a:pt x="0" y="0"/>
                  </a:moveTo>
                  <a:lnTo>
                    <a:pt x="8021232" y="0"/>
                  </a:lnTo>
                </a:path>
              </a:pathLst>
            </a:custGeom>
            <a:ln w="10470">
              <a:solidFill>
                <a:srgbClr val="1608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9236504" y="8197593"/>
              <a:ext cx="92075" cy="78105"/>
            </a:xfrm>
            <a:custGeom>
              <a:avLst/>
              <a:gdLst/>
              <a:ahLst/>
              <a:cxnLst/>
              <a:rect l="l" t="t" r="r" b="b"/>
              <a:pathLst>
                <a:path w="92075" h="78104">
                  <a:moveTo>
                    <a:pt x="0" y="0"/>
                  </a:moveTo>
                  <a:lnTo>
                    <a:pt x="16470" y="38773"/>
                  </a:lnTo>
                  <a:lnTo>
                    <a:pt x="0" y="77547"/>
                  </a:lnTo>
                  <a:lnTo>
                    <a:pt x="91913" y="387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08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1" name="object 91"/>
          <p:cNvSpPr txBox="1"/>
          <p:nvPr/>
        </p:nvSpPr>
        <p:spPr>
          <a:xfrm>
            <a:off x="425467" y="2024368"/>
            <a:ext cx="230832" cy="1303020"/>
          </a:xfrm>
          <a:prstGeom prst="rect">
            <a:avLst/>
          </a:prstGeom>
        </p:spPr>
        <p:txBody>
          <a:bodyPr vert="vert270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1500" spc="-80" dirty="0">
                <a:solidFill>
                  <a:srgbClr val="ADADAD"/>
                </a:solidFill>
                <a:latin typeface="TT Travels Text Trl" panose="020B0003040000020204" pitchFamily="34" charset="0"/>
              </a:rPr>
              <a:t>давление, бар</a:t>
            </a:r>
          </a:p>
        </p:txBody>
      </p:sp>
      <p:sp>
        <p:nvSpPr>
          <p:cNvPr id="92" name="object 92"/>
          <p:cNvSpPr/>
          <p:nvPr/>
        </p:nvSpPr>
        <p:spPr>
          <a:xfrm>
            <a:off x="1143022" y="9475606"/>
            <a:ext cx="160020" cy="160020"/>
          </a:xfrm>
          <a:custGeom>
            <a:avLst/>
            <a:gdLst/>
            <a:ahLst/>
            <a:cxnLst/>
            <a:rect l="l" t="t" r="r" b="b"/>
            <a:pathLst>
              <a:path w="160019" h="160020">
                <a:moveTo>
                  <a:pt x="159806" y="0"/>
                </a:moveTo>
                <a:lnTo>
                  <a:pt x="0" y="0"/>
                </a:lnTo>
                <a:lnTo>
                  <a:pt x="0" y="159806"/>
                </a:lnTo>
                <a:lnTo>
                  <a:pt x="159806" y="159806"/>
                </a:lnTo>
                <a:lnTo>
                  <a:pt x="159806" y="0"/>
                </a:lnTo>
                <a:close/>
              </a:path>
            </a:pathLst>
          </a:custGeom>
          <a:solidFill>
            <a:srgbClr val="D7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143022" y="9884400"/>
            <a:ext cx="160020" cy="160020"/>
          </a:xfrm>
          <a:custGeom>
            <a:avLst/>
            <a:gdLst/>
            <a:ahLst/>
            <a:cxnLst/>
            <a:rect l="l" t="t" r="r" b="b"/>
            <a:pathLst>
              <a:path w="160019" h="160020">
                <a:moveTo>
                  <a:pt x="159806" y="0"/>
                </a:moveTo>
                <a:lnTo>
                  <a:pt x="0" y="0"/>
                </a:lnTo>
                <a:lnTo>
                  <a:pt x="0" y="159806"/>
                </a:lnTo>
                <a:lnTo>
                  <a:pt x="159806" y="159806"/>
                </a:lnTo>
                <a:lnTo>
                  <a:pt x="159806" y="0"/>
                </a:lnTo>
                <a:close/>
              </a:path>
            </a:pathLst>
          </a:custGeom>
          <a:solidFill>
            <a:srgbClr val="A3A3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143022" y="10288869"/>
            <a:ext cx="160020" cy="160020"/>
          </a:xfrm>
          <a:custGeom>
            <a:avLst/>
            <a:gdLst/>
            <a:ahLst/>
            <a:cxnLst/>
            <a:rect l="l" t="t" r="r" b="b"/>
            <a:pathLst>
              <a:path w="160019" h="160020">
                <a:moveTo>
                  <a:pt x="159806" y="0"/>
                </a:moveTo>
                <a:lnTo>
                  <a:pt x="0" y="0"/>
                </a:lnTo>
                <a:lnTo>
                  <a:pt x="0" y="159806"/>
                </a:lnTo>
                <a:lnTo>
                  <a:pt x="159806" y="159806"/>
                </a:lnTo>
                <a:lnTo>
                  <a:pt x="15980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716149" y="9475606"/>
            <a:ext cx="160020" cy="160020"/>
          </a:xfrm>
          <a:custGeom>
            <a:avLst/>
            <a:gdLst/>
            <a:ahLst/>
            <a:cxnLst/>
            <a:rect l="l" t="t" r="r" b="b"/>
            <a:pathLst>
              <a:path w="160020" h="160020">
                <a:moveTo>
                  <a:pt x="159806" y="0"/>
                </a:moveTo>
                <a:lnTo>
                  <a:pt x="0" y="0"/>
                </a:lnTo>
                <a:lnTo>
                  <a:pt x="0" y="159806"/>
                </a:lnTo>
                <a:lnTo>
                  <a:pt x="159806" y="159806"/>
                </a:lnTo>
                <a:lnTo>
                  <a:pt x="159806" y="0"/>
                </a:lnTo>
                <a:close/>
              </a:path>
            </a:pathLst>
          </a:custGeom>
          <a:solidFill>
            <a:srgbClr val="1C2C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716149" y="9884400"/>
            <a:ext cx="160020" cy="160020"/>
          </a:xfrm>
          <a:custGeom>
            <a:avLst/>
            <a:gdLst/>
            <a:ahLst/>
            <a:cxnLst/>
            <a:rect l="l" t="t" r="r" b="b"/>
            <a:pathLst>
              <a:path w="160020" h="160020">
                <a:moveTo>
                  <a:pt x="159806" y="0"/>
                </a:moveTo>
                <a:lnTo>
                  <a:pt x="0" y="0"/>
                </a:lnTo>
                <a:lnTo>
                  <a:pt x="0" y="159806"/>
                </a:lnTo>
                <a:lnTo>
                  <a:pt x="159806" y="159806"/>
                </a:lnTo>
                <a:lnTo>
                  <a:pt x="159806" y="0"/>
                </a:lnTo>
                <a:close/>
              </a:path>
            </a:pathLst>
          </a:custGeom>
          <a:solidFill>
            <a:srgbClr val="184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716149" y="10288869"/>
            <a:ext cx="160020" cy="160020"/>
          </a:xfrm>
          <a:custGeom>
            <a:avLst/>
            <a:gdLst/>
            <a:ahLst/>
            <a:cxnLst/>
            <a:rect l="l" t="t" r="r" b="b"/>
            <a:pathLst>
              <a:path w="160020" h="160020">
                <a:moveTo>
                  <a:pt x="159806" y="0"/>
                </a:moveTo>
                <a:lnTo>
                  <a:pt x="0" y="0"/>
                </a:lnTo>
                <a:lnTo>
                  <a:pt x="0" y="159806"/>
                </a:lnTo>
                <a:lnTo>
                  <a:pt x="159806" y="159806"/>
                </a:lnTo>
                <a:lnTo>
                  <a:pt x="159806" y="0"/>
                </a:lnTo>
                <a:close/>
              </a:path>
            </a:pathLst>
          </a:custGeom>
          <a:solidFill>
            <a:srgbClr val="C616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81">
            <a:extLst>
              <a:ext uri="{FF2B5EF4-FFF2-40B4-BE49-F238E27FC236}">
                <a16:creationId xmlns:a16="http://schemas.microsoft.com/office/drawing/2014/main" id="{D7AA98EF-C0DF-5BC3-2422-D21D3A436D1F}"/>
              </a:ext>
            </a:extLst>
          </p:cNvPr>
          <p:cNvSpPr txBox="1"/>
          <p:nvPr/>
        </p:nvSpPr>
        <p:spPr>
          <a:xfrm>
            <a:off x="6676533" y="8584262"/>
            <a:ext cx="2931885" cy="306494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51130">
              <a:lnSpc>
                <a:spcPct val="100000"/>
              </a:lnSpc>
              <a:spcBef>
                <a:spcPts val="495"/>
              </a:spcBef>
            </a:pPr>
            <a:r>
              <a:rPr sz="1500" spc="-80" dirty="0" err="1">
                <a:solidFill>
                  <a:srgbClr val="ADADAD"/>
                </a:solidFill>
                <a:latin typeface="TT Travels Text Trl" panose="020B0003040000020204" pitchFamily="34" charset="0"/>
              </a:rPr>
              <a:t>производительность</a:t>
            </a:r>
            <a:r>
              <a:rPr sz="1500" spc="-80" dirty="0">
                <a:solidFill>
                  <a:srgbClr val="ADADAD"/>
                </a:solidFill>
                <a:latin typeface="TT Travels Text Trl" panose="020B0003040000020204" pitchFamily="34" charset="0"/>
              </a:rPr>
              <a:t>, м</a:t>
            </a:r>
            <a:r>
              <a:rPr sz="1500" spc="-80" baseline="30000" dirty="0">
                <a:solidFill>
                  <a:srgbClr val="ADADAD"/>
                </a:solidFill>
                <a:latin typeface="TT Travels Text Trl" panose="020B0003040000020204" pitchFamily="34" charset="0"/>
              </a:rPr>
              <a:t>3</a:t>
            </a:r>
            <a:r>
              <a:rPr sz="1500" spc="-80" dirty="0">
                <a:solidFill>
                  <a:srgbClr val="ADADAD"/>
                </a:solidFill>
                <a:latin typeface="TT Travels Text Trl" panose="020B0003040000020204" pitchFamily="34" charset="0"/>
              </a:rPr>
              <a:t>/час</a:t>
            </a:r>
          </a:p>
        </p:txBody>
      </p:sp>
      <p:sp>
        <p:nvSpPr>
          <p:cNvPr id="102" name="object 82">
            <a:extLst>
              <a:ext uri="{FF2B5EF4-FFF2-40B4-BE49-F238E27FC236}">
                <a16:creationId xmlns:a16="http://schemas.microsoft.com/office/drawing/2014/main" id="{77544850-6D50-7995-F6CB-7EC38B2B7BF8}"/>
              </a:ext>
            </a:extLst>
          </p:cNvPr>
          <p:cNvSpPr txBox="1"/>
          <p:nvPr/>
        </p:nvSpPr>
        <p:spPr>
          <a:xfrm>
            <a:off x="6639031" y="8314177"/>
            <a:ext cx="65532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lang="ru-RU" sz="14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10000</a:t>
            </a:r>
          </a:p>
        </p:txBody>
      </p:sp>
      <p:sp>
        <p:nvSpPr>
          <p:cNvPr id="103" name="object 82">
            <a:extLst>
              <a:ext uri="{FF2B5EF4-FFF2-40B4-BE49-F238E27FC236}">
                <a16:creationId xmlns:a16="http://schemas.microsoft.com/office/drawing/2014/main" id="{4F7B1E49-FEEC-CA48-554B-DD4317205087}"/>
              </a:ext>
            </a:extLst>
          </p:cNvPr>
          <p:cNvSpPr txBox="1"/>
          <p:nvPr/>
        </p:nvSpPr>
        <p:spPr>
          <a:xfrm>
            <a:off x="8292571" y="8314177"/>
            <a:ext cx="65532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lang="ru-RU" sz="14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50000</a:t>
            </a:r>
          </a:p>
        </p:txBody>
      </p:sp>
      <p:sp>
        <p:nvSpPr>
          <p:cNvPr id="106" name="object 2">
            <a:extLst>
              <a:ext uri="{FF2B5EF4-FFF2-40B4-BE49-F238E27FC236}">
                <a16:creationId xmlns:a16="http://schemas.microsoft.com/office/drawing/2014/main" id="{B92FC3B1-F3F7-E2B0-E057-B04B0FF58349}"/>
              </a:ext>
            </a:extLst>
          </p:cNvPr>
          <p:cNvSpPr txBox="1"/>
          <p:nvPr/>
        </p:nvSpPr>
        <p:spPr>
          <a:xfrm>
            <a:off x="1386901" y="10276444"/>
            <a:ext cx="277812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UPS EOR легкая нагрузка PIP маслонагнетатель</a:t>
            </a:r>
          </a:p>
        </p:txBody>
      </p:sp>
      <p:sp>
        <p:nvSpPr>
          <p:cNvPr id="107" name="object 2">
            <a:extLst>
              <a:ext uri="{FF2B5EF4-FFF2-40B4-BE49-F238E27FC236}">
                <a16:creationId xmlns:a16="http://schemas.microsoft.com/office/drawing/2014/main" id="{C530A756-CEE6-5558-091D-74CF2863F7BD}"/>
              </a:ext>
            </a:extLst>
          </p:cNvPr>
          <p:cNvSpPr txBox="1"/>
          <p:nvPr/>
        </p:nvSpPr>
        <p:spPr>
          <a:xfrm>
            <a:off x="1386901" y="9853252"/>
            <a:ext cx="277812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5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RPG </a:t>
            </a:r>
            <a:r>
              <a:rPr lang="ru-RU" sz="15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процесс</a:t>
            </a:r>
          </a:p>
        </p:txBody>
      </p:sp>
      <p:sp>
        <p:nvSpPr>
          <p:cNvPr id="110" name="object 2">
            <a:extLst>
              <a:ext uri="{FF2B5EF4-FFF2-40B4-BE49-F238E27FC236}">
                <a16:creationId xmlns:a16="http://schemas.microsoft.com/office/drawing/2014/main" id="{929296CA-8DE1-FDC0-2814-EA12A7BE4267}"/>
              </a:ext>
            </a:extLst>
          </p:cNvPr>
          <p:cNvSpPr txBox="1"/>
          <p:nvPr/>
        </p:nvSpPr>
        <p:spPr>
          <a:xfrm>
            <a:off x="4934596" y="9430059"/>
            <a:ext cx="277812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5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UPS &amp; RPG </a:t>
            </a:r>
            <a:r>
              <a:rPr lang="ru-RU" sz="15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средняя нагрузка</a:t>
            </a:r>
          </a:p>
        </p:txBody>
      </p:sp>
      <p:sp>
        <p:nvSpPr>
          <p:cNvPr id="111" name="object 2">
            <a:extLst>
              <a:ext uri="{FF2B5EF4-FFF2-40B4-BE49-F238E27FC236}">
                <a16:creationId xmlns:a16="http://schemas.microsoft.com/office/drawing/2014/main" id="{996CDA2F-97EE-7CAE-321B-CB9975FD6815}"/>
              </a:ext>
            </a:extLst>
          </p:cNvPr>
          <p:cNvSpPr txBox="1"/>
          <p:nvPr/>
        </p:nvSpPr>
        <p:spPr>
          <a:xfrm>
            <a:off x="4934596" y="10276444"/>
            <a:ext cx="3943186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5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Обрат. закачка CO</a:t>
            </a:r>
            <a:r>
              <a:rPr lang="ru-RU" sz="1500" spc="-8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2</a:t>
            </a:r>
            <a:r>
              <a:rPr lang="ru-RU" sz="15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, обрат. закачка воды, техническая вода, питание реактора</a:t>
            </a:r>
          </a:p>
        </p:txBody>
      </p:sp>
      <p:sp>
        <p:nvSpPr>
          <p:cNvPr id="112" name="object 2">
            <a:extLst>
              <a:ext uri="{FF2B5EF4-FFF2-40B4-BE49-F238E27FC236}">
                <a16:creationId xmlns:a16="http://schemas.microsoft.com/office/drawing/2014/main" id="{68EDC754-C17B-85E0-F59B-4DE8433B004A}"/>
              </a:ext>
            </a:extLst>
          </p:cNvPr>
          <p:cNvSpPr txBox="1"/>
          <p:nvPr/>
        </p:nvSpPr>
        <p:spPr>
          <a:xfrm>
            <a:off x="4934596" y="9853252"/>
            <a:ext cx="3399176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5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UPS, подача масла, буст PIP масла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94"/>
            <a:ext cx="20104100" cy="11308556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0A8634FD-1707-41AE-1843-09AA4C722CE2}"/>
              </a:ext>
            </a:extLst>
          </p:cNvPr>
          <p:cNvGrpSpPr/>
          <p:nvPr/>
        </p:nvGrpSpPr>
        <p:grpSpPr>
          <a:xfrm>
            <a:off x="707862" y="9258318"/>
            <a:ext cx="1440825" cy="1441272"/>
            <a:chOff x="707862" y="9258318"/>
            <a:chExt cx="1440825" cy="1441272"/>
          </a:xfrm>
        </p:grpSpPr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E19B9F70-47EA-3452-E5FD-456FA2A7F802}"/>
                </a:ext>
              </a:extLst>
            </p:cNvPr>
            <p:cNvSpPr/>
            <p:nvPr/>
          </p:nvSpPr>
          <p:spPr>
            <a:xfrm>
              <a:off x="707862" y="9258318"/>
              <a:ext cx="1440534" cy="979272"/>
            </a:xfrm>
            <a:custGeom>
              <a:avLst/>
              <a:gdLst>
                <a:gd name="connsiteX0" fmla="*/ 1325294 w 1440534"/>
                <a:gd name="connsiteY0" fmla="*/ 749871 h 979272"/>
                <a:gd name="connsiteX1" fmla="*/ 1382914 w 1440534"/>
                <a:gd name="connsiteY1" fmla="*/ 749871 h 979272"/>
                <a:gd name="connsiteX2" fmla="*/ 1382914 w 1440534"/>
                <a:gd name="connsiteY2" fmla="*/ 807021 h 979272"/>
                <a:gd name="connsiteX3" fmla="*/ 1440534 w 1440534"/>
                <a:gd name="connsiteY3" fmla="*/ 807021 h 979272"/>
                <a:gd name="connsiteX4" fmla="*/ 1440534 w 1440534"/>
                <a:gd name="connsiteY4" fmla="*/ 864171 h 979272"/>
                <a:gd name="connsiteX5" fmla="*/ 1440534 w 1440534"/>
                <a:gd name="connsiteY5" fmla="*/ 922591 h 979272"/>
                <a:gd name="connsiteX6" fmla="*/ 1382914 w 1440534"/>
                <a:gd name="connsiteY6" fmla="*/ 922591 h 979272"/>
                <a:gd name="connsiteX7" fmla="*/ 1382914 w 1440534"/>
                <a:gd name="connsiteY7" fmla="*/ 864171 h 979272"/>
                <a:gd name="connsiteX8" fmla="*/ 1325294 w 1440534"/>
                <a:gd name="connsiteY8" fmla="*/ 864171 h 979272"/>
                <a:gd name="connsiteX9" fmla="*/ 1325294 w 1440534"/>
                <a:gd name="connsiteY9" fmla="*/ 807021 h 979272"/>
                <a:gd name="connsiteX10" fmla="*/ 230491 w 1440534"/>
                <a:gd name="connsiteY10" fmla="*/ 749414 h 979272"/>
                <a:gd name="connsiteX11" fmla="*/ 288111 w 1440534"/>
                <a:gd name="connsiteY11" fmla="*/ 749414 h 979272"/>
                <a:gd name="connsiteX12" fmla="*/ 288111 w 1440534"/>
                <a:gd name="connsiteY12" fmla="*/ 807034 h 979272"/>
                <a:gd name="connsiteX13" fmla="*/ 230491 w 1440534"/>
                <a:gd name="connsiteY13" fmla="*/ 807034 h 979272"/>
                <a:gd name="connsiteX14" fmla="*/ 691476 w 1440534"/>
                <a:gd name="connsiteY14" fmla="*/ 749402 h 979272"/>
                <a:gd name="connsiteX15" fmla="*/ 749096 w 1440534"/>
                <a:gd name="connsiteY15" fmla="*/ 749402 h 979272"/>
                <a:gd name="connsiteX16" fmla="*/ 749096 w 1440534"/>
                <a:gd name="connsiteY16" fmla="*/ 807021 h 979272"/>
                <a:gd name="connsiteX17" fmla="*/ 691476 w 1440534"/>
                <a:gd name="connsiteY17" fmla="*/ 807021 h 979272"/>
                <a:gd name="connsiteX18" fmla="*/ 11 w 1440534"/>
                <a:gd name="connsiteY18" fmla="*/ 749402 h 979272"/>
                <a:gd name="connsiteX19" fmla="*/ 115252 w 1440534"/>
                <a:gd name="connsiteY19" fmla="*/ 749402 h 979272"/>
                <a:gd name="connsiteX20" fmla="*/ 115252 w 1440534"/>
                <a:gd name="connsiteY20" fmla="*/ 806552 h 979272"/>
                <a:gd name="connsiteX21" fmla="*/ 57632 w 1440534"/>
                <a:gd name="connsiteY21" fmla="*/ 806552 h 979272"/>
                <a:gd name="connsiteX22" fmla="*/ 57632 w 1440534"/>
                <a:gd name="connsiteY22" fmla="*/ 979272 h 979272"/>
                <a:gd name="connsiteX23" fmla="*/ 11 w 1440534"/>
                <a:gd name="connsiteY23" fmla="*/ 979272 h 979272"/>
                <a:gd name="connsiteX24" fmla="*/ 11 w 1440534"/>
                <a:gd name="connsiteY24" fmla="*/ 806552 h 979272"/>
                <a:gd name="connsiteX25" fmla="*/ 979562 w 1440534"/>
                <a:gd name="connsiteY25" fmla="*/ 634162 h 979272"/>
                <a:gd name="connsiteX26" fmla="*/ 1037182 w 1440534"/>
                <a:gd name="connsiteY26" fmla="*/ 634162 h 979272"/>
                <a:gd name="connsiteX27" fmla="*/ 1037182 w 1440534"/>
                <a:gd name="connsiteY27" fmla="*/ 691782 h 979272"/>
                <a:gd name="connsiteX28" fmla="*/ 979562 w 1440534"/>
                <a:gd name="connsiteY28" fmla="*/ 691782 h 979272"/>
                <a:gd name="connsiteX29" fmla="*/ 403352 w 1440534"/>
                <a:gd name="connsiteY29" fmla="*/ 634162 h 979272"/>
                <a:gd name="connsiteX30" fmla="*/ 460970 w 1440534"/>
                <a:gd name="connsiteY30" fmla="*/ 634162 h 979272"/>
                <a:gd name="connsiteX31" fmla="*/ 460970 w 1440534"/>
                <a:gd name="connsiteY31" fmla="*/ 691642 h 979272"/>
                <a:gd name="connsiteX32" fmla="*/ 518604 w 1440534"/>
                <a:gd name="connsiteY32" fmla="*/ 691642 h 979272"/>
                <a:gd name="connsiteX33" fmla="*/ 518604 w 1440534"/>
                <a:gd name="connsiteY33" fmla="*/ 748792 h 979272"/>
                <a:gd name="connsiteX34" fmla="*/ 172859 w 1440534"/>
                <a:gd name="connsiteY34" fmla="*/ 748792 h 979272"/>
                <a:gd name="connsiteX35" fmla="*/ 172859 w 1440534"/>
                <a:gd name="connsiteY35" fmla="*/ 691642 h 979272"/>
                <a:gd name="connsiteX36" fmla="*/ 172859 w 1440534"/>
                <a:gd name="connsiteY36" fmla="*/ 634492 h 979272"/>
                <a:gd name="connsiteX37" fmla="*/ 345732 w 1440534"/>
                <a:gd name="connsiteY37" fmla="*/ 634492 h 979272"/>
                <a:gd name="connsiteX38" fmla="*/ 345732 w 1440534"/>
                <a:gd name="connsiteY38" fmla="*/ 691642 h 979272"/>
                <a:gd name="connsiteX39" fmla="*/ 403352 w 1440534"/>
                <a:gd name="connsiteY39" fmla="*/ 691642 h 979272"/>
                <a:gd name="connsiteX40" fmla="*/ 115252 w 1440534"/>
                <a:gd name="connsiteY40" fmla="*/ 519392 h 979272"/>
                <a:gd name="connsiteX41" fmla="*/ 230491 w 1440534"/>
                <a:gd name="connsiteY41" fmla="*/ 519392 h 979272"/>
                <a:gd name="connsiteX42" fmla="*/ 230491 w 1440534"/>
                <a:gd name="connsiteY42" fmla="*/ 576542 h 979272"/>
                <a:gd name="connsiteX43" fmla="*/ 172872 w 1440534"/>
                <a:gd name="connsiteY43" fmla="*/ 576542 h 979272"/>
                <a:gd name="connsiteX44" fmla="*/ 172872 w 1440534"/>
                <a:gd name="connsiteY44" fmla="*/ 633692 h 979272"/>
                <a:gd name="connsiteX45" fmla="*/ 0 w 1440534"/>
                <a:gd name="connsiteY45" fmla="*/ 633692 h 979272"/>
                <a:gd name="connsiteX46" fmla="*/ 0 w 1440534"/>
                <a:gd name="connsiteY46" fmla="*/ 576542 h 979272"/>
                <a:gd name="connsiteX47" fmla="*/ 115252 w 1440534"/>
                <a:gd name="connsiteY47" fmla="*/ 576542 h 979272"/>
                <a:gd name="connsiteX48" fmla="*/ 288111 w 1440534"/>
                <a:gd name="connsiteY48" fmla="*/ 518922 h 979272"/>
                <a:gd name="connsiteX49" fmla="*/ 345732 w 1440534"/>
                <a:gd name="connsiteY49" fmla="*/ 518922 h 979272"/>
                <a:gd name="connsiteX50" fmla="*/ 345732 w 1440534"/>
                <a:gd name="connsiteY50" fmla="*/ 576542 h 979272"/>
                <a:gd name="connsiteX51" fmla="*/ 403352 w 1440534"/>
                <a:gd name="connsiteY51" fmla="*/ 576542 h 979272"/>
                <a:gd name="connsiteX52" fmla="*/ 403352 w 1440534"/>
                <a:gd name="connsiteY52" fmla="*/ 634162 h 979272"/>
                <a:gd name="connsiteX53" fmla="*/ 230491 w 1440534"/>
                <a:gd name="connsiteY53" fmla="*/ 634162 h 979272"/>
                <a:gd name="connsiteX54" fmla="*/ 230491 w 1440534"/>
                <a:gd name="connsiteY54" fmla="*/ 576542 h 979272"/>
                <a:gd name="connsiteX55" fmla="*/ 288111 w 1440534"/>
                <a:gd name="connsiteY55" fmla="*/ 576542 h 979272"/>
                <a:gd name="connsiteX56" fmla="*/ 345732 w 1440534"/>
                <a:gd name="connsiteY56" fmla="*/ 461302 h 979272"/>
                <a:gd name="connsiteX57" fmla="*/ 403352 w 1440534"/>
                <a:gd name="connsiteY57" fmla="*/ 461302 h 979272"/>
                <a:gd name="connsiteX58" fmla="*/ 403352 w 1440534"/>
                <a:gd name="connsiteY58" fmla="*/ 518922 h 979272"/>
                <a:gd name="connsiteX59" fmla="*/ 345732 w 1440534"/>
                <a:gd name="connsiteY59" fmla="*/ 518922 h 979272"/>
                <a:gd name="connsiteX60" fmla="*/ 11 w 1440534"/>
                <a:gd name="connsiteY60" fmla="*/ 461302 h 979272"/>
                <a:gd name="connsiteX61" fmla="*/ 57645 w 1440534"/>
                <a:gd name="connsiteY61" fmla="*/ 461302 h 979272"/>
                <a:gd name="connsiteX62" fmla="*/ 57645 w 1440534"/>
                <a:gd name="connsiteY62" fmla="*/ 518922 h 979272"/>
                <a:gd name="connsiteX63" fmla="*/ 11 w 1440534"/>
                <a:gd name="connsiteY63" fmla="*/ 518922 h 979272"/>
                <a:gd name="connsiteX64" fmla="*/ 460970 w 1440534"/>
                <a:gd name="connsiteY64" fmla="*/ 346532 h 979272"/>
                <a:gd name="connsiteX65" fmla="*/ 518604 w 1440534"/>
                <a:gd name="connsiteY65" fmla="*/ 346532 h 979272"/>
                <a:gd name="connsiteX66" fmla="*/ 518604 w 1440534"/>
                <a:gd name="connsiteY66" fmla="*/ 403682 h 979272"/>
                <a:gd name="connsiteX67" fmla="*/ 576224 w 1440534"/>
                <a:gd name="connsiteY67" fmla="*/ 403682 h 979272"/>
                <a:gd name="connsiteX68" fmla="*/ 576224 w 1440534"/>
                <a:gd name="connsiteY68" fmla="*/ 460832 h 979272"/>
                <a:gd name="connsiteX69" fmla="*/ 518604 w 1440534"/>
                <a:gd name="connsiteY69" fmla="*/ 460832 h 979272"/>
                <a:gd name="connsiteX70" fmla="*/ 518604 w 1440534"/>
                <a:gd name="connsiteY70" fmla="*/ 519252 h 979272"/>
                <a:gd name="connsiteX71" fmla="*/ 460970 w 1440534"/>
                <a:gd name="connsiteY71" fmla="*/ 519252 h 979272"/>
                <a:gd name="connsiteX72" fmla="*/ 460970 w 1440534"/>
                <a:gd name="connsiteY72" fmla="*/ 576542 h 979272"/>
                <a:gd name="connsiteX73" fmla="*/ 403352 w 1440534"/>
                <a:gd name="connsiteY73" fmla="*/ 576542 h 979272"/>
                <a:gd name="connsiteX74" fmla="*/ 403352 w 1440534"/>
                <a:gd name="connsiteY74" fmla="*/ 518922 h 979272"/>
                <a:gd name="connsiteX75" fmla="*/ 460970 w 1440534"/>
                <a:gd name="connsiteY75" fmla="*/ 518922 h 979272"/>
                <a:gd name="connsiteX76" fmla="*/ 460970 w 1440534"/>
                <a:gd name="connsiteY76" fmla="*/ 460832 h 979272"/>
                <a:gd name="connsiteX77" fmla="*/ 460970 w 1440534"/>
                <a:gd name="connsiteY77" fmla="*/ 403682 h 979272"/>
                <a:gd name="connsiteX78" fmla="*/ 806703 w 1440534"/>
                <a:gd name="connsiteY78" fmla="*/ 116040 h 979272"/>
                <a:gd name="connsiteX79" fmla="*/ 979576 w 1440534"/>
                <a:gd name="connsiteY79" fmla="*/ 116040 h 979272"/>
                <a:gd name="connsiteX80" fmla="*/ 979576 w 1440534"/>
                <a:gd name="connsiteY80" fmla="*/ 173190 h 979272"/>
                <a:gd name="connsiteX81" fmla="*/ 979576 w 1440534"/>
                <a:gd name="connsiteY81" fmla="*/ 230340 h 979272"/>
                <a:gd name="connsiteX82" fmla="*/ 979576 w 1440534"/>
                <a:gd name="connsiteY82" fmla="*/ 403060 h 979272"/>
                <a:gd name="connsiteX83" fmla="*/ 979576 w 1440534"/>
                <a:gd name="connsiteY83" fmla="*/ 460972 h 979272"/>
                <a:gd name="connsiteX84" fmla="*/ 1094815 w 1440534"/>
                <a:gd name="connsiteY84" fmla="*/ 460972 h 979272"/>
                <a:gd name="connsiteX85" fmla="*/ 1094815 w 1440534"/>
                <a:gd name="connsiteY85" fmla="*/ 519392 h 979272"/>
                <a:gd name="connsiteX86" fmla="*/ 1210042 w 1440534"/>
                <a:gd name="connsiteY86" fmla="*/ 519392 h 979272"/>
                <a:gd name="connsiteX87" fmla="*/ 1210042 w 1440534"/>
                <a:gd name="connsiteY87" fmla="*/ 460972 h 979272"/>
                <a:gd name="connsiteX88" fmla="*/ 1382914 w 1440534"/>
                <a:gd name="connsiteY88" fmla="*/ 460972 h 979272"/>
                <a:gd name="connsiteX89" fmla="*/ 1382914 w 1440534"/>
                <a:gd name="connsiteY89" fmla="*/ 519392 h 979272"/>
                <a:gd name="connsiteX90" fmla="*/ 1382914 w 1440534"/>
                <a:gd name="connsiteY90" fmla="*/ 576542 h 979272"/>
                <a:gd name="connsiteX91" fmla="*/ 1440534 w 1440534"/>
                <a:gd name="connsiteY91" fmla="*/ 576542 h 979272"/>
                <a:gd name="connsiteX92" fmla="*/ 1440534 w 1440534"/>
                <a:gd name="connsiteY92" fmla="*/ 633692 h 979272"/>
                <a:gd name="connsiteX93" fmla="*/ 1440534 w 1440534"/>
                <a:gd name="connsiteY93" fmla="*/ 692112 h 979272"/>
                <a:gd name="connsiteX94" fmla="*/ 1440534 w 1440534"/>
                <a:gd name="connsiteY94" fmla="*/ 749262 h 979272"/>
                <a:gd name="connsiteX95" fmla="*/ 1382914 w 1440534"/>
                <a:gd name="connsiteY95" fmla="*/ 749262 h 979272"/>
                <a:gd name="connsiteX96" fmla="*/ 1382914 w 1440534"/>
                <a:gd name="connsiteY96" fmla="*/ 692112 h 979272"/>
                <a:gd name="connsiteX97" fmla="*/ 1382914 w 1440534"/>
                <a:gd name="connsiteY97" fmla="*/ 633692 h 979272"/>
                <a:gd name="connsiteX98" fmla="*/ 1325294 w 1440534"/>
                <a:gd name="connsiteY98" fmla="*/ 633692 h 979272"/>
                <a:gd name="connsiteX99" fmla="*/ 1325294 w 1440534"/>
                <a:gd name="connsiteY99" fmla="*/ 576542 h 979272"/>
                <a:gd name="connsiteX100" fmla="*/ 1267674 w 1440534"/>
                <a:gd name="connsiteY100" fmla="*/ 576542 h 979272"/>
                <a:gd name="connsiteX101" fmla="*/ 1267674 w 1440534"/>
                <a:gd name="connsiteY101" fmla="*/ 633692 h 979272"/>
                <a:gd name="connsiteX102" fmla="*/ 1267674 w 1440534"/>
                <a:gd name="connsiteY102" fmla="*/ 692112 h 979272"/>
                <a:gd name="connsiteX103" fmla="*/ 1210042 w 1440534"/>
                <a:gd name="connsiteY103" fmla="*/ 692112 h 979272"/>
                <a:gd name="connsiteX104" fmla="*/ 1210042 w 1440534"/>
                <a:gd name="connsiteY104" fmla="*/ 633692 h 979272"/>
                <a:gd name="connsiteX105" fmla="*/ 1210042 w 1440534"/>
                <a:gd name="connsiteY105" fmla="*/ 576542 h 979272"/>
                <a:gd name="connsiteX106" fmla="*/ 1094815 w 1440534"/>
                <a:gd name="connsiteY106" fmla="*/ 576542 h 979272"/>
                <a:gd name="connsiteX107" fmla="*/ 1094815 w 1440534"/>
                <a:gd name="connsiteY107" fmla="*/ 634162 h 979272"/>
                <a:gd name="connsiteX108" fmla="*/ 1037196 w 1440534"/>
                <a:gd name="connsiteY108" fmla="*/ 634162 h 979272"/>
                <a:gd name="connsiteX109" fmla="*/ 1037196 w 1440534"/>
                <a:gd name="connsiteY109" fmla="*/ 576542 h 979272"/>
                <a:gd name="connsiteX110" fmla="*/ 1094802 w 1440534"/>
                <a:gd name="connsiteY110" fmla="*/ 576542 h 979272"/>
                <a:gd name="connsiteX111" fmla="*/ 1094802 w 1440534"/>
                <a:gd name="connsiteY111" fmla="*/ 519392 h 979272"/>
                <a:gd name="connsiteX112" fmla="*/ 1037196 w 1440534"/>
                <a:gd name="connsiteY112" fmla="*/ 519392 h 979272"/>
                <a:gd name="connsiteX113" fmla="*/ 1037196 w 1440534"/>
                <a:gd name="connsiteY113" fmla="*/ 576542 h 979272"/>
                <a:gd name="connsiteX114" fmla="*/ 979562 w 1440534"/>
                <a:gd name="connsiteY114" fmla="*/ 576542 h 979272"/>
                <a:gd name="connsiteX115" fmla="*/ 979562 w 1440534"/>
                <a:gd name="connsiteY115" fmla="*/ 519392 h 979272"/>
                <a:gd name="connsiteX116" fmla="*/ 979562 w 1440534"/>
                <a:gd name="connsiteY116" fmla="*/ 461480 h 979272"/>
                <a:gd name="connsiteX117" fmla="*/ 864323 w 1440534"/>
                <a:gd name="connsiteY117" fmla="*/ 461480 h 979272"/>
                <a:gd name="connsiteX118" fmla="*/ 864323 w 1440534"/>
                <a:gd name="connsiteY118" fmla="*/ 518452 h 979272"/>
                <a:gd name="connsiteX119" fmla="*/ 921956 w 1440534"/>
                <a:gd name="connsiteY119" fmla="*/ 518452 h 979272"/>
                <a:gd name="connsiteX120" fmla="*/ 921956 w 1440534"/>
                <a:gd name="connsiteY120" fmla="*/ 634022 h 979272"/>
                <a:gd name="connsiteX121" fmla="*/ 921956 w 1440534"/>
                <a:gd name="connsiteY121" fmla="*/ 749592 h 979272"/>
                <a:gd name="connsiteX122" fmla="*/ 979576 w 1440534"/>
                <a:gd name="connsiteY122" fmla="*/ 749592 h 979272"/>
                <a:gd name="connsiteX123" fmla="*/ 979576 w 1440534"/>
                <a:gd name="connsiteY123" fmla="*/ 806742 h 979272"/>
                <a:gd name="connsiteX124" fmla="*/ 921956 w 1440534"/>
                <a:gd name="connsiteY124" fmla="*/ 806742 h 979272"/>
                <a:gd name="connsiteX125" fmla="*/ 921956 w 1440534"/>
                <a:gd name="connsiteY125" fmla="*/ 865162 h 979272"/>
                <a:gd name="connsiteX126" fmla="*/ 806703 w 1440534"/>
                <a:gd name="connsiteY126" fmla="*/ 865162 h 979272"/>
                <a:gd name="connsiteX127" fmla="*/ 806703 w 1440534"/>
                <a:gd name="connsiteY127" fmla="*/ 806742 h 979272"/>
                <a:gd name="connsiteX128" fmla="*/ 864323 w 1440534"/>
                <a:gd name="connsiteY128" fmla="*/ 806742 h 979272"/>
                <a:gd name="connsiteX129" fmla="*/ 864323 w 1440534"/>
                <a:gd name="connsiteY129" fmla="*/ 749592 h 979272"/>
                <a:gd name="connsiteX130" fmla="*/ 864323 w 1440534"/>
                <a:gd name="connsiteY130" fmla="*/ 634022 h 979272"/>
                <a:gd name="connsiteX131" fmla="*/ 749084 w 1440534"/>
                <a:gd name="connsiteY131" fmla="*/ 634022 h 979272"/>
                <a:gd name="connsiteX132" fmla="*/ 749084 w 1440534"/>
                <a:gd name="connsiteY132" fmla="*/ 518452 h 979272"/>
                <a:gd name="connsiteX133" fmla="*/ 749084 w 1440534"/>
                <a:gd name="connsiteY133" fmla="*/ 461772 h 979272"/>
                <a:gd name="connsiteX134" fmla="*/ 691463 w 1440534"/>
                <a:gd name="connsiteY134" fmla="*/ 461772 h 979272"/>
                <a:gd name="connsiteX135" fmla="*/ 691463 w 1440534"/>
                <a:gd name="connsiteY135" fmla="*/ 518922 h 979272"/>
                <a:gd name="connsiteX136" fmla="*/ 691463 w 1440534"/>
                <a:gd name="connsiteY136" fmla="*/ 576072 h 979272"/>
                <a:gd name="connsiteX137" fmla="*/ 633844 w 1440534"/>
                <a:gd name="connsiteY137" fmla="*/ 576072 h 979272"/>
                <a:gd name="connsiteX138" fmla="*/ 633844 w 1440534"/>
                <a:gd name="connsiteY138" fmla="*/ 518922 h 979272"/>
                <a:gd name="connsiteX139" fmla="*/ 576224 w 1440534"/>
                <a:gd name="connsiteY139" fmla="*/ 518922 h 979272"/>
                <a:gd name="connsiteX140" fmla="*/ 576224 w 1440534"/>
                <a:gd name="connsiteY140" fmla="*/ 461772 h 979272"/>
                <a:gd name="connsiteX141" fmla="*/ 633844 w 1440534"/>
                <a:gd name="connsiteY141" fmla="*/ 461772 h 979272"/>
                <a:gd name="connsiteX142" fmla="*/ 633844 w 1440534"/>
                <a:gd name="connsiteY142" fmla="*/ 403669 h 979272"/>
                <a:gd name="connsiteX143" fmla="*/ 576224 w 1440534"/>
                <a:gd name="connsiteY143" fmla="*/ 403669 h 979272"/>
                <a:gd name="connsiteX144" fmla="*/ 576224 w 1440534"/>
                <a:gd name="connsiteY144" fmla="*/ 346050 h 979272"/>
                <a:gd name="connsiteX145" fmla="*/ 633844 w 1440534"/>
                <a:gd name="connsiteY145" fmla="*/ 346050 h 979272"/>
                <a:gd name="connsiteX146" fmla="*/ 633844 w 1440534"/>
                <a:gd name="connsiteY146" fmla="*/ 403352 h 979272"/>
                <a:gd name="connsiteX147" fmla="*/ 691463 w 1440534"/>
                <a:gd name="connsiteY147" fmla="*/ 403352 h 979272"/>
                <a:gd name="connsiteX148" fmla="*/ 691463 w 1440534"/>
                <a:gd name="connsiteY148" fmla="*/ 346202 h 979272"/>
                <a:gd name="connsiteX149" fmla="*/ 749084 w 1440534"/>
                <a:gd name="connsiteY149" fmla="*/ 346202 h 979272"/>
                <a:gd name="connsiteX150" fmla="*/ 749084 w 1440534"/>
                <a:gd name="connsiteY150" fmla="*/ 403352 h 979272"/>
                <a:gd name="connsiteX151" fmla="*/ 749084 w 1440534"/>
                <a:gd name="connsiteY151" fmla="*/ 461302 h 979272"/>
                <a:gd name="connsiteX152" fmla="*/ 864323 w 1440534"/>
                <a:gd name="connsiteY152" fmla="*/ 461302 h 979272"/>
                <a:gd name="connsiteX153" fmla="*/ 864323 w 1440534"/>
                <a:gd name="connsiteY153" fmla="*/ 403060 h 979272"/>
                <a:gd name="connsiteX154" fmla="*/ 921956 w 1440534"/>
                <a:gd name="connsiteY154" fmla="*/ 403060 h 979272"/>
                <a:gd name="connsiteX155" fmla="*/ 921956 w 1440534"/>
                <a:gd name="connsiteY155" fmla="*/ 230340 h 979272"/>
                <a:gd name="connsiteX156" fmla="*/ 806703 w 1440534"/>
                <a:gd name="connsiteY156" fmla="*/ 230340 h 979272"/>
                <a:gd name="connsiteX157" fmla="*/ 806703 w 1440534"/>
                <a:gd name="connsiteY157" fmla="*/ 288760 h 979272"/>
                <a:gd name="connsiteX158" fmla="*/ 864323 w 1440534"/>
                <a:gd name="connsiteY158" fmla="*/ 288760 h 979272"/>
                <a:gd name="connsiteX159" fmla="*/ 864323 w 1440534"/>
                <a:gd name="connsiteY159" fmla="*/ 345910 h 979272"/>
                <a:gd name="connsiteX160" fmla="*/ 864323 w 1440534"/>
                <a:gd name="connsiteY160" fmla="*/ 403060 h 979272"/>
                <a:gd name="connsiteX161" fmla="*/ 806703 w 1440534"/>
                <a:gd name="connsiteY161" fmla="*/ 403060 h 979272"/>
                <a:gd name="connsiteX162" fmla="*/ 806703 w 1440534"/>
                <a:gd name="connsiteY162" fmla="*/ 345910 h 979272"/>
                <a:gd name="connsiteX163" fmla="*/ 749084 w 1440534"/>
                <a:gd name="connsiteY163" fmla="*/ 345910 h 979272"/>
                <a:gd name="connsiteX164" fmla="*/ 749084 w 1440534"/>
                <a:gd name="connsiteY164" fmla="*/ 288760 h 979272"/>
                <a:gd name="connsiteX165" fmla="*/ 749084 w 1440534"/>
                <a:gd name="connsiteY165" fmla="*/ 230340 h 979272"/>
                <a:gd name="connsiteX166" fmla="*/ 749084 w 1440534"/>
                <a:gd name="connsiteY166" fmla="*/ 173190 h 979272"/>
                <a:gd name="connsiteX167" fmla="*/ 806703 w 1440534"/>
                <a:gd name="connsiteY167" fmla="*/ 173190 h 979272"/>
                <a:gd name="connsiteX168" fmla="*/ 460970 w 1440534"/>
                <a:gd name="connsiteY168" fmla="*/ 58560 h 979272"/>
                <a:gd name="connsiteX169" fmla="*/ 518604 w 1440534"/>
                <a:gd name="connsiteY169" fmla="*/ 58560 h 979272"/>
                <a:gd name="connsiteX170" fmla="*/ 518604 w 1440534"/>
                <a:gd name="connsiteY170" fmla="*/ 115710 h 979272"/>
                <a:gd name="connsiteX171" fmla="*/ 576224 w 1440534"/>
                <a:gd name="connsiteY171" fmla="*/ 115710 h 979272"/>
                <a:gd name="connsiteX172" fmla="*/ 576224 w 1440534"/>
                <a:gd name="connsiteY172" fmla="*/ 172860 h 979272"/>
                <a:gd name="connsiteX173" fmla="*/ 633844 w 1440534"/>
                <a:gd name="connsiteY173" fmla="*/ 172860 h 979272"/>
                <a:gd name="connsiteX174" fmla="*/ 633844 w 1440534"/>
                <a:gd name="connsiteY174" fmla="*/ 115710 h 979272"/>
                <a:gd name="connsiteX175" fmla="*/ 691463 w 1440534"/>
                <a:gd name="connsiteY175" fmla="*/ 115710 h 979272"/>
                <a:gd name="connsiteX176" fmla="*/ 691463 w 1440534"/>
                <a:gd name="connsiteY176" fmla="*/ 172860 h 979272"/>
                <a:gd name="connsiteX177" fmla="*/ 691463 w 1440534"/>
                <a:gd name="connsiteY177" fmla="*/ 231280 h 979272"/>
                <a:gd name="connsiteX178" fmla="*/ 576224 w 1440534"/>
                <a:gd name="connsiteY178" fmla="*/ 231280 h 979272"/>
                <a:gd name="connsiteX179" fmla="*/ 576224 w 1440534"/>
                <a:gd name="connsiteY179" fmla="*/ 288430 h 979272"/>
                <a:gd name="connsiteX180" fmla="*/ 576224 w 1440534"/>
                <a:gd name="connsiteY180" fmla="*/ 345580 h 979272"/>
                <a:gd name="connsiteX181" fmla="*/ 518604 w 1440534"/>
                <a:gd name="connsiteY181" fmla="*/ 345580 h 979272"/>
                <a:gd name="connsiteX182" fmla="*/ 518604 w 1440534"/>
                <a:gd name="connsiteY182" fmla="*/ 288430 h 979272"/>
                <a:gd name="connsiteX183" fmla="*/ 518604 w 1440534"/>
                <a:gd name="connsiteY183" fmla="*/ 231280 h 979272"/>
                <a:gd name="connsiteX184" fmla="*/ 460970 w 1440534"/>
                <a:gd name="connsiteY184" fmla="*/ 231280 h 979272"/>
                <a:gd name="connsiteX185" fmla="*/ 460970 w 1440534"/>
                <a:gd name="connsiteY185" fmla="*/ 172860 h 979272"/>
                <a:gd name="connsiteX186" fmla="*/ 460970 w 1440534"/>
                <a:gd name="connsiteY186" fmla="*/ 115710 h 979272"/>
                <a:gd name="connsiteX187" fmla="*/ 518604 w 1440534"/>
                <a:gd name="connsiteY187" fmla="*/ 330 h 979272"/>
                <a:gd name="connsiteX188" fmla="*/ 576224 w 1440534"/>
                <a:gd name="connsiteY188" fmla="*/ 330 h 979272"/>
                <a:gd name="connsiteX189" fmla="*/ 576224 w 1440534"/>
                <a:gd name="connsiteY189" fmla="*/ 57950 h 979272"/>
                <a:gd name="connsiteX190" fmla="*/ 518604 w 1440534"/>
                <a:gd name="connsiteY190" fmla="*/ 57950 h 979272"/>
                <a:gd name="connsiteX191" fmla="*/ 633844 w 1440534"/>
                <a:gd name="connsiteY191" fmla="*/ 0 h 979272"/>
                <a:gd name="connsiteX192" fmla="*/ 806703 w 1440534"/>
                <a:gd name="connsiteY192" fmla="*/ 0 h 979272"/>
                <a:gd name="connsiteX193" fmla="*/ 806703 w 1440534"/>
                <a:gd name="connsiteY193" fmla="*/ 58420 h 979272"/>
                <a:gd name="connsiteX194" fmla="*/ 806703 w 1440534"/>
                <a:gd name="connsiteY194" fmla="*/ 115570 h 979272"/>
                <a:gd name="connsiteX195" fmla="*/ 691463 w 1440534"/>
                <a:gd name="connsiteY195" fmla="*/ 115570 h 979272"/>
                <a:gd name="connsiteX196" fmla="*/ 691463 w 1440534"/>
                <a:gd name="connsiteY196" fmla="*/ 58420 h 979272"/>
                <a:gd name="connsiteX197" fmla="*/ 633844 w 1440534"/>
                <a:gd name="connsiteY197" fmla="*/ 58420 h 979272"/>
                <a:gd name="connsiteX198" fmla="*/ 633844 w 1440534"/>
                <a:gd name="connsiteY198" fmla="*/ 115570 h 979272"/>
                <a:gd name="connsiteX199" fmla="*/ 576224 w 1440534"/>
                <a:gd name="connsiteY199" fmla="*/ 115570 h 979272"/>
                <a:gd name="connsiteX200" fmla="*/ 576224 w 1440534"/>
                <a:gd name="connsiteY200" fmla="*/ 57950 h 979272"/>
                <a:gd name="connsiteX201" fmla="*/ 633844 w 1440534"/>
                <a:gd name="connsiteY201" fmla="*/ 57950 h 979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</a:cxnLst>
              <a:rect l="l" t="t" r="r" b="b"/>
              <a:pathLst>
                <a:path w="1440534" h="979272">
                  <a:moveTo>
                    <a:pt x="1325294" y="749871"/>
                  </a:moveTo>
                  <a:lnTo>
                    <a:pt x="1382914" y="749871"/>
                  </a:lnTo>
                  <a:lnTo>
                    <a:pt x="1382914" y="807021"/>
                  </a:lnTo>
                  <a:lnTo>
                    <a:pt x="1440534" y="807021"/>
                  </a:lnTo>
                  <a:lnTo>
                    <a:pt x="1440534" y="864171"/>
                  </a:lnTo>
                  <a:lnTo>
                    <a:pt x="1440534" y="922591"/>
                  </a:lnTo>
                  <a:lnTo>
                    <a:pt x="1382914" y="922591"/>
                  </a:lnTo>
                  <a:lnTo>
                    <a:pt x="1382914" y="864171"/>
                  </a:lnTo>
                  <a:lnTo>
                    <a:pt x="1325294" y="864171"/>
                  </a:lnTo>
                  <a:lnTo>
                    <a:pt x="1325294" y="807021"/>
                  </a:lnTo>
                  <a:close/>
                  <a:moveTo>
                    <a:pt x="230491" y="749414"/>
                  </a:moveTo>
                  <a:lnTo>
                    <a:pt x="288111" y="749414"/>
                  </a:lnTo>
                  <a:lnTo>
                    <a:pt x="288111" y="807034"/>
                  </a:lnTo>
                  <a:lnTo>
                    <a:pt x="230491" y="807034"/>
                  </a:lnTo>
                  <a:close/>
                  <a:moveTo>
                    <a:pt x="691476" y="749402"/>
                  </a:moveTo>
                  <a:lnTo>
                    <a:pt x="749096" y="749402"/>
                  </a:lnTo>
                  <a:lnTo>
                    <a:pt x="749096" y="807021"/>
                  </a:lnTo>
                  <a:lnTo>
                    <a:pt x="691476" y="807021"/>
                  </a:lnTo>
                  <a:close/>
                  <a:moveTo>
                    <a:pt x="11" y="749402"/>
                  </a:moveTo>
                  <a:lnTo>
                    <a:pt x="115252" y="749402"/>
                  </a:lnTo>
                  <a:lnTo>
                    <a:pt x="115252" y="806552"/>
                  </a:lnTo>
                  <a:lnTo>
                    <a:pt x="57632" y="806552"/>
                  </a:lnTo>
                  <a:lnTo>
                    <a:pt x="57632" y="979272"/>
                  </a:lnTo>
                  <a:lnTo>
                    <a:pt x="11" y="979272"/>
                  </a:lnTo>
                  <a:lnTo>
                    <a:pt x="11" y="806552"/>
                  </a:lnTo>
                  <a:close/>
                  <a:moveTo>
                    <a:pt x="979562" y="634162"/>
                  </a:moveTo>
                  <a:lnTo>
                    <a:pt x="1037182" y="634162"/>
                  </a:lnTo>
                  <a:lnTo>
                    <a:pt x="1037182" y="691782"/>
                  </a:lnTo>
                  <a:lnTo>
                    <a:pt x="979562" y="691782"/>
                  </a:lnTo>
                  <a:close/>
                  <a:moveTo>
                    <a:pt x="403352" y="634162"/>
                  </a:moveTo>
                  <a:lnTo>
                    <a:pt x="460970" y="634162"/>
                  </a:lnTo>
                  <a:lnTo>
                    <a:pt x="460970" y="691642"/>
                  </a:lnTo>
                  <a:lnTo>
                    <a:pt x="518604" y="691642"/>
                  </a:lnTo>
                  <a:lnTo>
                    <a:pt x="518604" y="748792"/>
                  </a:lnTo>
                  <a:lnTo>
                    <a:pt x="172859" y="748792"/>
                  </a:lnTo>
                  <a:lnTo>
                    <a:pt x="172859" y="691642"/>
                  </a:lnTo>
                  <a:lnTo>
                    <a:pt x="172859" y="634492"/>
                  </a:lnTo>
                  <a:lnTo>
                    <a:pt x="345732" y="634492"/>
                  </a:lnTo>
                  <a:lnTo>
                    <a:pt x="345732" y="691642"/>
                  </a:lnTo>
                  <a:lnTo>
                    <a:pt x="403352" y="691642"/>
                  </a:lnTo>
                  <a:close/>
                  <a:moveTo>
                    <a:pt x="115252" y="519392"/>
                  </a:moveTo>
                  <a:lnTo>
                    <a:pt x="230491" y="519392"/>
                  </a:lnTo>
                  <a:lnTo>
                    <a:pt x="230491" y="576542"/>
                  </a:lnTo>
                  <a:lnTo>
                    <a:pt x="172872" y="576542"/>
                  </a:lnTo>
                  <a:lnTo>
                    <a:pt x="172872" y="633692"/>
                  </a:lnTo>
                  <a:lnTo>
                    <a:pt x="0" y="633692"/>
                  </a:lnTo>
                  <a:lnTo>
                    <a:pt x="0" y="576542"/>
                  </a:lnTo>
                  <a:lnTo>
                    <a:pt x="115252" y="576542"/>
                  </a:lnTo>
                  <a:close/>
                  <a:moveTo>
                    <a:pt x="288111" y="518922"/>
                  </a:moveTo>
                  <a:lnTo>
                    <a:pt x="345732" y="518922"/>
                  </a:lnTo>
                  <a:lnTo>
                    <a:pt x="345732" y="576542"/>
                  </a:lnTo>
                  <a:lnTo>
                    <a:pt x="403352" y="576542"/>
                  </a:lnTo>
                  <a:lnTo>
                    <a:pt x="403352" y="634162"/>
                  </a:lnTo>
                  <a:lnTo>
                    <a:pt x="230491" y="634162"/>
                  </a:lnTo>
                  <a:lnTo>
                    <a:pt x="230491" y="576542"/>
                  </a:lnTo>
                  <a:lnTo>
                    <a:pt x="288111" y="576542"/>
                  </a:lnTo>
                  <a:close/>
                  <a:moveTo>
                    <a:pt x="345732" y="461302"/>
                  </a:moveTo>
                  <a:lnTo>
                    <a:pt x="403352" y="461302"/>
                  </a:lnTo>
                  <a:lnTo>
                    <a:pt x="403352" y="518922"/>
                  </a:lnTo>
                  <a:lnTo>
                    <a:pt x="345732" y="518922"/>
                  </a:lnTo>
                  <a:close/>
                  <a:moveTo>
                    <a:pt x="11" y="461302"/>
                  </a:moveTo>
                  <a:lnTo>
                    <a:pt x="57645" y="461302"/>
                  </a:lnTo>
                  <a:lnTo>
                    <a:pt x="57645" y="518922"/>
                  </a:lnTo>
                  <a:lnTo>
                    <a:pt x="11" y="518922"/>
                  </a:lnTo>
                  <a:close/>
                  <a:moveTo>
                    <a:pt x="460970" y="346532"/>
                  </a:moveTo>
                  <a:lnTo>
                    <a:pt x="518604" y="346532"/>
                  </a:lnTo>
                  <a:lnTo>
                    <a:pt x="518604" y="403682"/>
                  </a:lnTo>
                  <a:lnTo>
                    <a:pt x="576224" y="403682"/>
                  </a:lnTo>
                  <a:lnTo>
                    <a:pt x="576224" y="460832"/>
                  </a:lnTo>
                  <a:lnTo>
                    <a:pt x="518604" y="460832"/>
                  </a:lnTo>
                  <a:lnTo>
                    <a:pt x="518604" y="519252"/>
                  </a:lnTo>
                  <a:lnTo>
                    <a:pt x="460970" y="519252"/>
                  </a:lnTo>
                  <a:lnTo>
                    <a:pt x="460970" y="576542"/>
                  </a:lnTo>
                  <a:lnTo>
                    <a:pt x="403352" y="576542"/>
                  </a:lnTo>
                  <a:lnTo>
                    <a:pt x="403352" y="518922"/>
                  </a:lnTo>
                  <a:lnTo>
                    <a:pt x="460970" y="518922"/>
                  </a:lnTo>
                  <a:lnTo>
                    <a:pt x="460970" y="460832"/>
                  </a:lnTo>
                  <a:lnTo>
                    <a:pt x="460970" y="403682"/>
                  </a:lnTo>
                  <a:close/>
                  <a:moveTo>
                    <a:pt x="806703" y="116040"/>
                  </a:moveTo>
                  <a:lnTo>
                    <a:pt x="979576" y="116040"/>
                  </a:lnTo>
                  <a:lnTo>
                    <a:pt x="979576" y="173190"/>
                  </a:lnTo>
                  <a:lnTo>
                    <a:pt x="979576" y="230340"/>
                  </a:lnTo>
                  <a:lnTo>
                    <a:pt x="979576" y="403060"/>
                  </a:lnTo>
                  <a:lnTo>
                    <a:pt x="979576" y="460972"/>
                  </a:lnTo>
                  <a:lnTo>
                    <a:pt x="1094815" y="460972"/>
                  </a:lnTo>
                  <a:lnTo>
                    <a:pt x="1094815" y="519392"/>
                  </a:lnTo>
                  <a:lnTo>
                    <a:pt x="1210042" y="519392"/>
                  </a:lnTo>
                  <a:lnTo>
                    <a:pt x="1210042" y="460972"/>
                  </a:lnTo>
                  <a:lnTo>
                    <a:pt x="1382914" y="460972"/>
                  </a:lnTo>
                  <a:lnTo>
                    <a:pt x="1382914" y="519392"/>
                  </a:lnTo>
                  <a:lnTo>
                    <a:pt x="1382914" y="576542"/>
                  </a:lnTo>
                  <a:lnTo>
                    <a:pt x="1440534" y="576542"/>
                  </a:lnTo>
                  <a:lnTo>
                    <a:pt x="1440534" y="633692"/>
                  </a:lnTo>
                  <a:lnTo>
                    <a:pt x="1440534" y="692112"/>
                  </a:lnTo>
                  <a:lnTo>
                    <a:pt x="1440534" y="749262"/>
                  </a:lnTo>
                  <a:lnTo>
                    <a:pt x="1382914" y="749262"/>
                  </a:lnTo>
                  <a:lnTo>
                    <a:pt x="1382914" y="692112"/>
                  </a:lnTo>
                  <a:lnTo>
                    <a:pt x="1382914" y="633692"/>
                  </a:lnTo>
                  <a:lnTo>
                    <a:pt x="1325294" y="633692"/>
                  </a:lnTo>
                  <a:lnTo>
                    <a:pt x="1325294" y="576542"/>
                  </a:lnTo>
                  <a:lnTo>
                    <a:pt x="1267674" y="576542"/>
                  </a:lnTo>
                  <a:lnTo>
                    <a:pt x="1267674" y="633692"/>
                  </a:lnTo>
                  <a:lnTo>
                    <a:pt x="1267674" y="692112"/>
                  </a:lnTo>
                  <a:lnTo>
                    <a:pt x="1210042" y="692112"/>
                  </a:lnTo>
                  <a:lnTo>
                    <a:pt x="1210042" y="633692"/>
                  </a:lnTo>
                  <a:lnTo>
                    <a:pt x="1210042" y="576542"/>
                  </a:lnTo>
                  <a:lnTo>
                    <a:pt x="1094815" y="576542"/>
                  </a:lnTo>
                  <a:lnTo>
                    <a:pt x="1094815" y="634162"/>
                  </a:lnTo>
                  <a:lnTo>
                    <a:pt x="1037196" y="634162"/>
                  </a:lnTo>
                  <a:lnTo>
                    <a:pt x="1037196" y="576542"/>
                  </a:lnTo>
                  <a:lnTo>
                    <a:pt x="1094802" y="576542"/>
                  </a:lnTo>
                  <a:lnTo>
                    <a:pt x="1094802" y="519392"/>
                  </a:lnTo>
                  <a:lnTo>
                    <a:pt x="1037196" y="519392"/>
                  </a:lnTo>
                  <a:lnTo>
                    <a:pt x="1037196" y="576542"/>
                  </a:lnTo>
                  <a:lnTo>
                    <a:pt x="979562" y="576542"/>
                  </a:lnTo>
                  <a:lnTo>
                    <a:pt x="979562" y="519392"/>
                  </a:lnTo>
                  <a:lnTo>
                    <a:pt x="979562" y="461480"/>
                  </a:lnTo>
                  <a:lnTo>
                    <a:pt x="864323" y="461480"/>
                  </a:lnTo>
                  <a:lnTo>
                    <a:pt x="864323" y="518452"/>
                  </a:lnTo>
                  <a:lnTo>
                    <a:pt x="921956" y="518452"/>
                  </a:lnTo>
                  <a:lnTo>
                    <a:pt x="921956" y="634022"/>
                  </a:lnTo>
                  <a:lnTo>
                    <a:pt x="921956" y="749592"/>
                  </a:lnTo>
                  <a:lnTo>
                    <a:pt x="979576" y="749592"/>
                  </a:lnTo>
                  <a:lnTo>
                    <a:pt x="979576" y="806742"/>
                  </a:lnTo>
                  <a:lnTo>
                    <a:pt x="921956" y="806742"/>
                  </a:lnTo>
                  <a:lnTo>
                    <a:pt x="921956" y="865162"/>
                  </a:lnTo>
                  <a:lnTo>
                    <a:pt x="806703" y="865162"/>
                  </a:lnTo>
                  <a:lnTo>
                    <a:pt x="806703" y="806742"/>
                  </a:lnTo>
                  <a:lnTo>
                    <a:pt x="864323" y="806742"/>
                  </a:lnTo>
                  <a:lnTo>
                    <a:pt x="864323" y="749592"/>
                  </a:lnTo>
                  <a:lnTo>
                    <a:pt x="864323" y="634022"/>
                  </a:lnTo>
                  <a:lnTo>
                    <a:pt x="749084" y="634022"/>
                  </a:lnTo>
                  <a:lnTo>
                    <a:pt x="749084" y="518452"/>
                  </a:lnTo>
                  <a:lnTo>
                    <a:pt x="749084" y="461772"/>
                  </a:lnTo>
                  <a:lnTo>
                    <a:pt x="691463" y="461772"/>
                  </a:lnTo>
                  <a:lnTo>
                    <a:pt x="691463" y="518922"/>
                  </a:lnTo>
                  <a:lnTo>
                    <a:pt x="691463" y="576072"/>
                  </a:lnTo>
                  <a:lnTo>
                    <a:pt x="633844" y="576072"/>
                  </a:lnTo>
                  <a:lnTo>
                    <a:pt x="633844" y="518922"/>
                  </a:lnTo>
                  <a:lnTo>
                    <a:pt x="576224" y="518922"/>
                  </a:lnTo>
                  <a:lnTo>
                    <a:pt x="576224" y="461772"/>
                  </a:lnTo>
                  <a:lnTo>
                    <a:pt x="633844" y="461772"/>
                  </a:lnTo>
                  <a:lnTo>
                    <a:pt x="633844" y="403669"/>
                  </a:lnTo>
                  <a:lnTo>
                    <a:pt x="576224" y="403669"/>
                  </a:lnTo>
                  <a:lnTo>
                    <a:pt x="576224" y="346050"/>
                  </a:lnTo>
                  <a:lnTo>
                    <a:pt x="633844" y="346050"/>
                  </a:lnTo>
                  <a:lnTo>
                    <a:pt x="633844" y="403352"/>
                  </a:lnTo>
                  <a:lnTo>
                    <a:pt x="691463" y="403352"/>
                  </a:lnTo>
                  <a:lnTo>
                    <a:pt x="691463" y="346202"/>
                  </a:lnTo>
                  <a:lnTo>
                    <a:pt x="749084" y="346202"/>
                  </a:lnTo>
                  <a:lnTo>
                    <a:pt x="749084" y="403352"/>
                  </a:lnTo>
                  <a:lnTo>
                    <a:pt x="749084" y="461302"/>
                  </a:lnTo>
                  <a:lnTo>
                    <a:pt x="864323" y="461302"/>
                  </a:lnTo>
                  <a:lnTo>
                    <a:pt x="864323" y="403060"/>
                  </a:lnTo>
                  <a:lnTo>
                    <a:pt x="921956" y="403060"/>
                  </a:lnTo>
                  <a:lnTo>
                    <a:pt x="921956" y="230340"/>
                  </a:lnTo>
                  <a:lnTo>
                    <a:pt x="806703" y="230340"/>
                  </a:lnTo>
                  <a:lnTo>
                    <a:pt x="806703" y="288760"/>
                  </a:lnTo>
                  <a:lnTo>
                    <a:pt x="864323" y="288760"/>
                  </a:lnTo>
                  <a:lnTo>
                    <a:pt x="864323" y="345910"/>
                  </a:lnTo>
                  <a:lnTo>
                    <a:pt x="864323" y="403060"/>
                  </a:lnTo>
                  <a:lnTo>
                    <a:pt x="806703" y="403060"/>
                  </a:lnTo>
                  <a:lnTo>
                    <a:pt x="806703" y="345910"/>
                  </a:lnTo>
                  <a:lnTo>
                    <a:pt x="749084" y="345910"/>
                  </a:lnTo>
                  <a:lnTo>
                    <a:pt x="749084" y="288760"/>
                  </a:lnTo>
                  <a:lnTo>
                    <a:pt x="749084" y="230340"/>
                  </a:lnTo>
                  <a:lnTo>
                    <a:pt x="749084" y="173190"/>
                  </a:lnTo>
                  <a:lnTo>
                    <a:pt x="806703" y="173190"/>
                  </a:lnTo>
                  <a:close/>
                  <a:moveTo>
                    <a:pt x="460970" y="58560"/>
                  </a:moveTo>
                  <a:lnTo>
                    <a:pt x="518604" y="58560"/>
                  </a:lnTo>
                  <a:lnTo>
                    <a:pt x="518604" y="115710"/>
                  </a:lnTo>
                  <a:lnTo>
                    <a:pt x="576224" y="115710"/>
                  </a:lnTo>
                  <a:lnTo>
                    <a:pt x="576224" y="172860"/>
                  </a:lnTo>
                  <a:lnTo>
                    <a:pt x="633844" y="172860"/>
                  </a:lnTo>
                  <a:lnTo>
                    <a:pt x="633844" y="115710"/>
                  </a:lnTo>
                  <a:lnTo>
                    <a:pt x="691463" y="115710"/>
                  </a:lnTo>
                  <a:lnTo>
                    <a:pt x="691463" y="172860"/>
                  </a:lnTo>
                  <a:lnTo>
                    <a:pt x="691463" y="231280"/>
                  </a:lnTo>
                  <a:lnTo>
                    <a:pt x="576224" y="231280"/>
                  </a:lnTo>
                  <a:lnTo>
                    <a:pt x="576224" y="288430"/>
                  </a:lnTo>
                  <a:lnTo>
                    <a:pt x="576224" y="345580"/>
                  </a:lnTo>
                  <a:lnTo>
                    <a:pt x="518604" y="345580"/>
                  </a:lnTo>
                  <a:lnTo>
                    <a:pt x="518604" y="288430"/>
                  </a:lnTo>
                  <a:lnTo>
                    <a:pt x="518604" y="231280"/>
                  </a:lnTo>
                  <a:lnTo>
                    <a:pt x="460970" y="231280"/>
                  </a:lnTo>
                  <a:lnTo>
                    <a:pt x="460970" y="172860"/>
                  </a:lnTo>
                  <a:lnTo>
                    <a:pt x="460970" y="115710"/>
                  </a:lnTo>
                  <a:close/>
                  <a:moveTo>
                    <a:pt x="518604" y="330"/>
                  </a:moveTo>
                  <a:lnTo>
                    <a:pt x="576224" y="330"/>
                  </a:lnTo>
                  <a:lnTo>
                    <a:pt x="576224" y="57950"/>
                  </a:lnTo>
                  <a:lnTo>
                    <a:pt x="518604" y="57950"/>
                  </a:lnTo>
                  <a:close/>
                  <a:moveTo>
                    <a:pt x="633844" y="0"/>
                  </a:moveTo>
                  <a:lnTo>
                    <a:pt x="806703" y="0"/>
                  </a:lnTo>
                  <a:lnTo>
                    <a:pt x="806703" y="58420"/>
                  </a:lnTo>
                  <a:lnTo>
                    <a:pt x="806703" y="115570"/>
                  </a:lnTo>
                  <a:lnTo>
                    <a:pt x="691463" y="115570"/>
                  </a:lnTo>
                  <a:lnTo>
                    <a:pt x="691463" y="58420"/>
                  </a:lnTo>
                  <a:lnTo>
                    <a:pt x="633844" y="58420"/>
                  </a:lnTo>
                  <a:lnTo>
                    <a:pt x="633844" y="115570"/>
                  </a:lnTo>
                  <a:lnTo>
                    <a:pt x="576224" y="115570"/>
                  </a:lnTo>
                  <a:lnTo>
                    <a:pt x="576224" y="57950"/>
                  </a:lnTo>
                  <a:lnTo>
                    <a:pt x="633844" y="579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07872" y="9258775"/>
              <a:ext cx="1440815" cy="1440815"/>
            </a:xfrm>
            <a:custGeom>
              <a:avLst/>
              <a:gdLst/>
              <a:ahLst/>
              <a:cxnLst/>
              <a:rect l="l" t="t" r="r" b="b"/>
              <a:pathLst>
                <a:path w="1440814" h="1440815">
                  <a:moveTo>
                    <a:pt x="230479" y="863714"/>
                  </a:moveTo>
                  <a:lnTo>
                    <a:pt x="172859" y="863714"/>
                  </a:lnTo>
                  <a:lnTo>
                    <a:pt x="172859" y="806564"/>
                  </a:lnTo>
                  <a:lnTo>
                    <a:pt x="115239" y="806564"/>
                  </a:lnTo>
                  <a:lnTo>
                    <a:pt x="115239" y="863714"/>
                  </a:lnTo>
                  <a:lnTo>
                    <a:pt x="115239" y="979284"/>
                  </a:lnTo>
                  <a:lnTo>
                    <a:pt x="230479" y="979284"/>
                  </a:lnTo>
                  <a:lnTo>
                    <a:pt x="230479" y="863714"/>
                  </a:lnTo>
                  <a:close/>
                </a:path>
                <a:path w="1440814" h="1440815">
                  <a:moveTo>
                    <a:pt x="288124" y="1152296"/>
                  </a:moveTo>
                  <a:lnTo>
                    <a:pt x="115252" y="1152296"/>
                  </a:lnTo>
                  <a:lnTo>
                    <a:pt x="115252" y="1325168"/>
                  </a:lnTo>
                  <a:lnTo>
                    <a:pt x="288124" y="1325168"/>
                  </a:lnTo>
                  <a:lnTo>
                    <a:pt x="288124" y="1152296"/>
                  </a:lnTo>
                  <a:close/>
                </a:path>
                <a:path w="1440814" h="1440815">
                  <a:moveTo>
                    <a:pt x="288124" y="115112"/>
                  </a:moveTo>
                  <a:lnTo>
                    <a:pt x="115252" y="115112"/>
                  </a:lnTo>
                  <a:lnTo>
                    <a:pt x="115252" y="287985"/>
                  </a:lnTo>
                  <a:lnTo>
                    <a:pt x="288124" y="287985"/>
                  </a:lnTo>
                  <a:lnTo>
                    <a:pt x="288124" y="115112"/>
                  </a:lnTo>
                  <a:close/>
                </a:path>
                <a:path w="1440814" h="1440815">
                  <a:moveTo>
                    <a:pt x="403339" y="1097534"/>
                  </a:moveTo>
                  <a:lnTo>
                    <a:pt x="342849" y="1097534"/>
                  </a:lnTo>
                  <a:lnTo>
                    <a:pt x="342849" y="1379893"/>
                  </a:lnTo>
                  <a:lnTo>
                    <a:pt x="403339" y="1379893"/>
                  </a:lnTo>
                  <a:lnTo>
                    <a:pt x="403339" y="1097534"/>
                  </a:lnTo>
                  <a:close/>
                </a:path>
                <a:path w="1440814" h="1440815">
                  <a:moveTo>
                    <a:pt x="403339" y="1037590"/>
                  </a:moveTo>
                  <a:lnTo>
                    <a:pt x="0" y="1037590"/>
                  </a:lnTo>
                  <a:lnTo>
                    <a:pt x="0" y="1097280"/>
                  </a:lnTo>
                  <a:lnTo>
                    <a:pt x="0" y="1380490"/>
                  </a:lnTo>
                  <a:lnTo>
                    <a:pt x="0" y="1440180"/>
                  </a:lnTo>
                  <a:lnTo>
                    <a:pt x="403339" y="1440180"/>
                  </a:lnTo>
                  <a:lnTo>
                    <a:pt x="403339" y="1380490"/>
                  </a:lnTo>
                  <a:lnTo>
                    <a:pt x="60490" y="1380490"/>
                  </a:lnTo>
                  <a:lnTo>
                    <a:pt x="60490" y="1097280"/>
                  </a:lnTo>
                  <a:lnTo>
                    <a:pt x="403339" y="1097280"/>
                  </a:lnTo>
                  <a:lnTo>
                    <a:pt x="403339" y="1037590"/>
                  </a:lnTo>
                  <a:close/>
                </a:path>
                <a:path w="1440814" h="1440815">
                  <a:moveTo>
                    <a:pt x="403339" y="806564"/>
                  </a:moveTo>
                  <a:lnTo>
                    <a:pt x="288099" y="806564"/>
                  </a:lnTo>
                  <a:lnTo>
                    <a:pt x="288099" y="864184"/>
                  </a:lnTo>
                  <a:lnTo>
                    <a:pt x="345719" y="864184"/>
                  </a:lnTo>
                  <a:lnTo>
                    <a:pt x="403339" y="864184"/>
                  </a:lnTo>
                  <a:lnTo>
                    <a:pt x="403339" y="806564"/>
                  </a:lnTo>
                  <a:close/>
                </a:path>
                <a:path w="1440814" h="1440815">
                  <a:moveTo>
                    <a:pt x="403339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0" y="342900"/>
                  </a:lnTo>
                  <a:lnTo>
                    <a:pt x="0" y="402590"/>
                  </a:lnTo>
                  <a:lnTo>
                    <a:pt x="403339" y="402590"/>
                  </a:lnTo>
                  <a:lnTo>
                    <a:pt x="403339" y="342900"/>
                  </a:lnTo>
                  <a:lnTo>
                    <a:pt x="60490" y="342900"/>
                  </a:lnTo>
                  <a:lnTo>
                    <a:pt x="60490" y="60960"/>
                  </a:lnTo>
                  <a:lnTo>
                    <a:pt x="342849" y="60960"/>
                  </a:lnTo>
                  <a:lnTo>
                    <a:pt x="342849" y="342722"/>
                  </a:lnTo>
                  <a:lnTo>
                    <a:pt x="403339" y="342722"/>
                  </a:lnTo>
                  <a:lnTo>
                    <a:pt x="403339" y="60960"/>
                  </a:lnTo>
                  <a:lnTo>
                    <a:pt x="403339" y="60363"/>
                  </a:lnTo>
                  <a:lnTo>
                    <a:pt x="403339" y="0"/>
                  </a:lnTo>
                  <a:close/>
                </a:path>
                <a:path w="1440814" h="1440815">
                  <a:moveTo>
                    <a:pt x="403352" y="921804"/>
                  </a:moveTo>
                  <a:lnTo>
                    <a:pt x="345732" y="921804"/>
                  </a:lnTo>
                  <a:lnTo>
                    <a:pt x="345732" y="979424"/>
                  </a:lnTo>
                  <a:lnTo>
                    <a:pt x="403352" y="979424"/>
                  </a:lnTo>
                  <a:lnTo>
                    <a:pt x="403352" y="921804"/>
                  </a:lnTo>
                  <a:close/>
                </a:path>
                <a:path w="1440814" h="1440815">
                  <a:moveTo>
                    <a:pt x="576211" y="1267536"/>
                  </a:moveTo>
                  <a:lnTo>
                    <a:pt x="518591" y="1267536"/>
                  </a:lnTo>
                  <a:lnTo>
                    <a:pt x="518591" y="1325156"/>
                  </a:lnTo>
                  <a:lnTo>
                    <a:pt x="576211" y="1325156"/>
                  </a:lnTo>
                  <a:lnTo>
                    <a:pt x="576211" y="1267536"/>
                  </a:lnTo>
                  <a:close/>
                </a:path>
                <a:path w="1440814" h="1440815">
                  <a:moveTo>
                    <a:pt x="633831" y="1037043"/>
                  </a:moveTo>
                  <a:lnTo>
                    <a:pt x="576211" y="1037043"/>
                  </a:lnTo>
                  <a:lnTo>
                    <a:pt x="576211" y="1094663"/>
                  </a:lnTo>
                  <a:lnTo>
                    <a:pt x="633831" y="1094663"/>
                  </a:lnTo>
                  <a:lnTo>
                    <a:pt x="633831" y="1037043"/>
                  </a:lnTo>
                  <a:close/>
                </a:path>
                <a:path w="1440814" h="1440815">
                  <a:moveTo>
                    <a:pt x="691464" y="633996"/>
                  </a:moveTo>
                  <a:lnTo>
                    <a:pt x="633831" y="633996"/>
                  </a:lnTo>
                  <a:lnTo>
                    <a:pt x="633831" y="575576"/>
                  </a:lnTo>
                  <a:lnTo>
                    <a:pt x="576211" y="575576"/>
                  </a:lnTo>
                  <a:lnTo>
                    <a:pt x="576211" y="633996"/>
                  </a:lnTo>
                  <a:lnTo>
                    <a:pt x="576211" y="749566"/>
                  </a:lnTo>
                  <a:lnTo>
                    <a:pt x="576211" y="806716"/>
                  </a:lnTo>
                  <a:lnTo>
                    <a:pt x="460959" y="806716"/>
                  </a:lnTo>
                  <a:lnTo>
                    <a:pt x="460959" y="863866"/>
                  </a:lnTo>
                  <a:lnTo>
                    <a:pt x="460959" y="922286"/>
                  </a:lnTo>
                  <a:lnTo>
                    <a:pt x="460959" y="979436"/>
                  </a:lnTo>
                  <a:lnTo>
                    <a:pt x="460959" y="1036586"/>
                  </a:lnTo>
                  <a:lnTo>
                    <a:pt x="576211" y="1036586"/>
                  </a:lnTo>
                  <a:lnTo>
                    <a:pt x="576211" y="979436"/>
                  </a:lnTo>
                  <a:lnTo>
                    <a:pt x="518591" y="979436"/>
                  </a:lnTo>
                  <a:lnTo>
                    <a:pt x="518591" y="922286"/>
                  </a:lnTo>
                  <a:lnTo>
                    <a:pt x="576211" y="922286"/>
                  </a:lnTo>
                  <a:lnTo>
                    <a:pt x="576211" y="979424"/>
                  </a:lnTo>
                  <a:lnTo>
                    <a:pt x="633831" y="979424"/>
                  </a:lnTo>
                  <a:lnTo>
                    <a:pt x="633831" y="921804"/>
                  </a:lnTo>
                  <a:lnTo>
                    <a:pt x="576211" y="921804"/>
                  </a:lnTo>
                  <a:lnTo>
                    <a:pt x="576211" y="863866"/>
                  </a:lnTo>
                  <a:lnTo>
                    <a:pt x="633831" y="863866"/>
                  </a:lnTo>
                  <a:lnTo>
                    <a:pt x="633831" y="806716"/>
                  </a:lnTo>
                  <a:lnTo>
                    <a:pt x="633831" y="749566"/>
                  </a:lnTo>
                  <a:lnTo>
                    <a:pt x="691464" y="749566"/>
                  </a:lnTo>
                  <a:lnTo>
                    <a:pt x="691464" y="633996"/>
                  </a:lnTo>
                  <a:close/>
                </a:path>
                <a:path w="1440814" h="1440815">
                  <a:moveTo>
                    <a:pt x="806691" y="1037056"/>
                  </a:moveTo>
                  <a:lnTo>
                    <a:pt x="691451" y="1037056"/>
                  </a:lnTo>
                  <a:lnTo>
                    <a:pt x="691451" y="1094676"/>
                  </a:lnTo>
                  <a:lnTo>
                    <a:pt x="806691" y="1094676"/>
                  </a:lnTo>
                  <a:lnTo>
                    <a:pt x="806691" y="1037056"/>
                  </a:lnTo>
                  <a:close/>
                </a:path>
                <a:path w="1440814" h="1440815">
                  <a:moveTo>
                    <a:pt x="864311" y="1209916"/>
                  </a:moveTo>
                  <a:lnTo>
                    <a:pt x="691451" y="1209916"/>
                  </a:lnTo>
                  <a:lnTo>
                    <a:pt x="691451" y="1151826"/>
                  </a:lnTo>
                  <a:lnTo>
                    <a:pt x="691451" y="1094676"/>
                  </a:lnTo>
                  <a:lnTo>
                    <a:pt x="633831" y="1094676"/>
                  </a:lnTo>
                  <a:lnTo>
                    <a:pt x="633831" y="1151826"/>
                  </a:lnTo>
                  <a:lnTo>
                    <a:pt x="576211" y="1151826"/>
                  </a:lnTo>
                  <a:lnTo>
                    <a:pt x="576211" y="1094676"/>
                  </a:lnTo>
                  <a:lnTo>
                    <a:pt x="518591" y="1094676"/>
                  </a:lnTo>
                  <a:lnTo>
                    <a:pt x="518591" y="1152296"/>
                  </a:lnTo>
                  <a:lnTo>
                    <a:pt x="576211" y="1152296"/>
                  </a:lnTo>
                  <a:lnTo>
                    <a:pt x="576211" y="1210246"/>
                  </a:lnTo>
                  <a:lnTo>
                    <a:pt x="691451" y="1210246"/>
                  </a:lnTo>
                  <a:lnTo>
                    <a:pt x="691451" y="1267066"/>
                  </a:lnTo>
                  <a:lnTo>
                    <a:pt x="749071" y="1267066"/>
                  </a:lnTo>
                  <a:lnTo>
                    <a:pt x="749071" y="1325486"/>
                  </a:lnTo>
                  <a:lnTo>
                    <a:pt x="691451" y="1325486"/>
                  </a:lnTo>
                  <a:lnTo>
                    <a:pt x="691451" y="1382636"/>
                  </a:lnTo>
                  <a:lnTo>
                    <a:pt x="633831" y="1382636"/>
                  </a:lnTo>
                  <a:lnTo>
                    <a:pt x="633831" y="1325486"/>
                  </a:lnTo>
                  <a:lnTo>
                    <a:pt x="576199" y="1325486"/>
                  </a:lnTo>
                  <a:lnTo>
                    <a:pt x="576199" y="1382636"/>
                  </a:lnTo>
                  <a:lnTo>
                    <a:pt x="460971" y="1382636"/>
                  </a:lnTo>
                  <a:lnTo>
                    <a:pt x="460971" y="1439786"/>
                  </a:lnTo>
                  <a:lnTo>
                    <a:pt x="806691" y="1439786"/>
                  </a:lnTo>
                  <a:lnTo>
                    <a:pt x="806691" y="1382636"/>
                  </a:lnTo>
                  <a:lnTo>
                    <a:pt x="806691" y="1325486"/>
                  </a:lnTo>
                  <a:lnTo>
                    <a:pt x="864311" y="1325486"/>
                  </a:lnTo>
                  <a:lnTo>
                    <a:pt x="864311" y="1267066"/>
                  </a:lnTo>
                  <a:lnTo>
                    <a:pt x="864311" y="1209916"/>
                  </a:lnTo>
                  <a:close/>
                </a:path>
                <a:path w="1440814" h="1440815">
                  <a:moveTo>
                    <a:pt x="1037183" y="1325156"/>
                  </a:moveTo>
                  <a:lnTo>
                    <a:pt x="979551" y="1325156"/>
                  </a:lnTo>
                  <a:lnTo>
                    <a:pt x="979551" y="1268006"/>
                  </a:lnTo>
                  <a:lnTo>
                    <a:pt x="921931" y="1268006"/>
                  </a:lnTo>
                  <a:lnTo>
                    <a:pt x="921931" y="1325156"/>
                  </a:lnTo>
                  <a:lnTo>
                    <a:pt x="921931" y="1382306"/>
                  </a:lnTo>
                  <a:lnTo>
                    <a:pt x="921931" y="1440726"/>
                  </a:lnTo>
                  <a:lnTo>
                    <a:pt x="979551" y="1440726"/>
                  </a:lnTo>
                  <a:lnTo>
                    <a:pt x="979551" y="1382306"/>
                  </a:lnTo>
                  <a:lnTo>
                    <a:pt x="1037183" y="1382306"/>
                  </a:lnTo>
                  <a:lnTo>
                    <a:pt x="1037183" y="1325156"/>
                  </a:lnTo>
                  <a:close/>
                </a:path>
                <a:path w="1440814" h="1440815">
                  <a:moveTo>
                    <a:pt x="1094803" y="1209929"/>
                  </a:moveTo>
                  <a:lnTo>
                    <a:pt x="979551" y="1209929"/>
                  </a:lnTo>
                  <a:lnTo>
                    <a:pt x="979551" y="1267548"/>
                  </a:lnTo>
                  <a:lnTo>
                    <a:pt x="1094803" y="1267548"/>
                  </a:lnTo>
                  <a:lnTo>
                    <a:pt x="1094803" y="1209929"/>
                  </a:lnTo>
                  <a:close/>
                </a:path>
                <a:path w="1440814" h="1440815">
                  <a:moveTo>
                    <a:pt x="1094803" y="1037056"/>
                  </a:moveTo>
                  <a:lnTo>
                    <a:pt x="1037183" y="1037056"/>
                  </a:lnTo>
                  <a:lnTo>
                    <a:pt x="1037183" y="1094676"/>
                  </a:lnTo>
                  <a:lnTo>
                    <a:pt x="1094803" y="1094676"/>
                  </a:lnTo>
                  <a:lnTo>
                    <a:pt x="1094803" y="1037056"/>
                  </a:lnTo>
                  <a:close/>
                </a:path>
                <a:path w="1440814" h="1440815">
                  <a:moveTo>
                    <a:pt x="1210043" y="1325156"/>
                  </a:moveTo>
                  <a:lnTo>
                    <a:pt x="1094803" y="1325156"/>
                  </a:lnTo>
                  <a:lnTo>
                    <a:pt x="1094803" y="1382776"/>
                  </a:lnTo>
                  <a:lnTo>
                    <a:pt x="1210043" y="1382776"/>
                  </a:lnTo>
                  <a:lnTo>
                    <a:pt x="1210043" y="1325156"/>
                  </a:lnTo>
                  <a:close/>
                </a:path>
                <a:path w="1440814" h="1440815">
                  <a:moveTo>
                    <a:pt x="1267663" y="1382776"/>
                  </a:moveTo>
                  <a:lnTo>
                    <a:pt x="1210043" y="1382776"/>
                  </a:lnTo>
                  <a:lnTo>
                    <a:pt x="1210043" y="1440395"/>
                  </a:lnTo>
                  <a:lnTo>
                    <a:pt x="1267663" y="1440395"/>
                  </a:lnTo>
                  <a:lnTo>
                    <a:pt x="1267663" y="1382776"/>
                  </a:lnTo>
                  <a:close/>
                </a:path>
                <a:path w="1440814" h="1440815">
                  <a:moveTo>
                    <a:pt x="1267663" y="806551"/>
                  </a:moveTo>
                  <a:lnTo>
                    <a:pt x="1152423" y="806551"/>
                  </a:lnTo>
                  <a:lnTo>
                    <a:pt x="1152423" y="748766"/>
                  </a:lnTo>
                  <a:lnTo>
                    <a:pt x="1152423" y="691616"/>
                  </a:lnTo>
                  <a:lnTo>
                    <a:pt x="1152423" y="633196"/>
                  </a:lnTo>
                  <a:lnTo>
                    <a:pt x="1094803" y="633196"/>
                  </a:lnTo>
                  <a:lnTo>
                    <a:pt x="1094803" y="691616"/>
                  </a:lnTo>
                  <a:lnTo>
                    <a:pt x="1037183" y="691616"/>
                  </a:lnTo>
                  <a:lnTo>
                    <a:pt x="1037183" y="748766"/>
                  </a:lnTo>
                  <a:lnTo>
                    <a:pt x="1094803" y="748766"/>
                  </a:lnTo>
                  <a:lnTo>
                    <a:pt x="1094803" y="806551"/>
                  </a:lnTo>
                  <a:lnTo>
                    <a:pt x="1037183" y="806551"/>
                  </a:lnTo>
                  <a:lnTo>
                    <a:pt x="1037183" y="864171"/>
                  </a:lnTo>
                  <a:lnTo>
                    <a:pt x="1094803" y="864171"/>
                  </a:lnTo>
                  <a:lnTo>
                    <a:pt x="1094803" y="921486"/>
                  </a:lnTo>
                  <a:lnTo>
                    <a:pt x="1037183" y="921486"/>
                  </a:lnTo>
                  <a:lnTo>
                    <a:pt x="1037183" y="864171"/>
                  </a:lnTo>
                  <a:lnTo>
                    <a:pt x="979551" y="864171"/>
                  </a:lnTo>
                  <a:lnTo>
                    <a:pt x="979551" y="921486"/>
                  </a:lnTo>
                  <a:lnTo>
                    <a:pt x="749084" y="921486"/>
                  </a:lnTo>
                  <a:lnTo>
                    <a:pt x="749084" y="864336"/>
                  </a:lnTo>
                  <a:lnTo>
                    <a:pt x="691464" y="864336"/>
                  </a:lnTo>
                  <a:lnTo>
                    <a:pt x="691464" y="921486"/>
                  </a:lnTo>
                  <a:lnTo>
                    <a:pt x="691464" y="979906"/>
                  </a:lnTo>
                  <a:lnTo>
                    <a:pt x="806704" y="979906"/>
                  </a:lnTo>
                  <a:lnTo>
                    <a:pt x="806704" y="1037056"/>
                  </a:lnTo>
                  <a:lnTo>
                    <a:pt x="921931" y="1037056"/>
                  </a:lnTo>
                  <a:lnTo>
                    <a:pt x="921931" y="1094206"/>
                  </a:lnTo>
                  <a:lnTo>
                    <a:pt x="864298" y="1094206"/>
                  </a:lnTo>
                  <a:lnTo>
                    <a:pt x="864298" y="1152626"/>
                  </a:lnTo>
                  <a:lnTo>
                    <a:pt x="864298" y="1209776"/>
                  </a:lnTo>
                  <a:lnTo>
                    <a:pt x="1210043" y="1209776"/>
                  </a:lnTo>
                  <a:lnTo>
                    <a:pt x="1210043" y="1152626"/>
                  </a:lnTo>
                  <a:lnTo>
                    <a:pt x="1210043" y="979906"/>
                  </a:lnTo>
                  <a:lnTo>
                    <a:pt x="1210043" y="921486"/>
                  </a:lnTo>
                  <a:lnTo>
                    <a:pt x="1152423" y="921486"/>
                  </a:lnTo>
                  <a:lnTo>
                    <a:pt x="1152423" y="979906"/>
                  </a:lnTo>
                  <a:lnTo>
                    <a:pt x="1152423" y="1152626"/>
                  </a:lnTo>
                  <a:lnTo>
                    <a:pt x="979551" y="1152626"/>
                  </a:lnTo>
                  <a:lnTo>
                    <a:pt x="979551" y="1094206"/>
                  </a:lnTo>
                  <a:lnTo>
                    <a:pt x="979551" y="1037056"/>
                  </a:lnTo>
                  <a:lnTo>
                    <a:pt x="979551" y="979906"/>
                  </a:lnTo>
                  <a:lnTo>
                    <a:pt x="1152423" y="979906"/>
                  </a:lnTo>
                  <a:lnTo>
                    <a:pt x="1152423" y="921486"/>
                  </a:lnTo>
                  <a:lnTo>
                    <a:pt x="1152423" y="864171"/>
                  </a:lnTo>
                  <a:lnTo>
                    <a:pt x="1267663" y="864171"/>
                  </a:lnTo>
                  <a:lnTo>
                    <a:pt x="1267663" y="806551"/>
                  </a:lnTo>
                  <a:close/>
                </a:path>
                <a:path w="1440814" h="1440815">
                  <a:moveTo>
                    <a:pt x="1325295" y="864336"/>
                  </a:moveTo>
                  <a:lnTo>
                    <a:pt x="1210043" y="864336"/>
                  </a:lnTo>
                  <a:lnTo>
                    <a:pt x="1210043" y="921486"/>
                  </a:lnTo>
                  <a:lnTo>
                    <a:pt x="1267663" y="921486"/>
                  </a:lnTo>
                  <a:lnTo>
                    <a:pt x="1267663" y="979906"/>
                  </a:lnTo>
                  <a:lnTo>
                    <a:pt x="1325295" y="979906"/>
                  </a:lnTo>
                  <a:lnTo>
                    <a:pt x="1325295" y="921486"/>
                  </a:lnTo>
                  <a:lnTo>
                    <a:pt x="1325295" y="864336"/>
                  </a:lnTo>
                  <a:close/>
                </a:path>
                <a:path w="1440814" h="1440815">
                  <a:moveTo>
                    <a:pt x="1325295" y="115112"/>
                  </a:moveTo>
                  <a:lnTo>
                    <a:pt x="1152423" y="115112"/>
                  </a:lnTo>
                  <a:lnTo>
                    <a:pt x="1152423" y="287985"/>
                  </a:lnTo>
                  <a:lnTo>
                    <a:pt x="1325295" y="287985"/>
                  </a:lnTo>
                  <a:lnTo>
                    <a:pt x="1325295" y="115112"/>
                  </a:lnTo>
                  <a:close/>
                </a:path>
                <a:path w="1440814" h="1440815">
                  <a:moveTo>
                    <a:pt x="1382903" y="749414"/>
                  </a:moveTo>
                  <a:lnTo>
                    <a:pt x="1325283" y="749414"/>
                  </a:lnTo>
                  <a:lnTo>
                    <a:pt x="1325283" y="806564"/>
                  </a:lnTo>
                  <a:lnTo>
                    <a:pt x="1382903" y="806564"/>
                  </a:lnTo>
                  <a:lnTo>
                    <a:pt x="1382903" y="749414"/>
                  </a:lnTo>
                  <a:close/>
                </a:path>
                <a:path w="1440814" h="1440815">
                  <a:moveTo>
                    <a:pt x="1440522" y="1152296"/>
                  </a:moveTo>
                  <a:lnTo>
                    <a:pt x="1267663" y="1152296"/>
                  </a:lnTo>
                  <a:lnTo>
                    <a:pt x="1267663" y="1209446"/>
                  </a:lnTo>
                  <a:lnTo>
                    <a:pt x="1325283" y="1209446"/>
                  </a:lnTo>
                  <a:lnTo>
                    <a:pt x="1325283" y="1267536"/>
                  </a:lnTo>
                  <a:lnTo>
                    <a:pt x="1210043" y="1267536"/>
                  </a:lnTo>
                  <a:lnTo>
                    <a:pt x="1210043" y="1325156"/>
                  </a:lnTo>
                  <a:lnTo>
                    <a:pt x="1325283" y="1325156"/>
                  </a:lnTo>
                  <a:lnTo>
                    <a:pt x="1325283" y="1267866"/>
                  </a:lnTo>
                  <a:lnTo>
                    <a:pt x="1382903" y="1267866"/>
                  </a:lnTo>
                  <a:lnTo>
                    <a:pt x="1382903" y="1440586"/>
                  </a:lnTo>
                  <a:lnTo>
                    <a:pt x="1440522" y="1440586"/>
                  </a:lnTo>
                  <a:lnTo>
                    <a:pt x="1440522" y="1267866"/>
                  </a:lnTo>
                  <a:lnTo>
                    <a:pt x="1440522" y="1209446"/>
                  </a:lnTo>
                  <a:lnTo>
                    <a:pt x="1440522" y="1152296"/>
                  </a:lnTo>
                  <a:close/>
                </a:path>
                <a:path w="1440814" h="1440815">
                  <a:moveTo>
                    <a:pt x="1440535" y="1037056"/>
                  </a:moveTo>
                  <a:lnTo>
                    <a:pt x="1382915" y="1037056"/>
                  </a:lnTo>
                  <a:lnTo>
                    <a:pt x="1382915" y="1094676"/>
                  </a:lnTo>
                  <a:lnTo>
                    <a:pt x="1440535" y="1094676"/>
                  </a:lnTo>
                  <a:lnTo>
                    <a:pt x="1440535" y="1037056"/>
                  </a:lnTo>
                  <a:close/>
                </a:path>
                <a:path w="1440814" h="1440815">
                  <a:moveTo>
                    <a:pt x="1440535" y="0"/>
                  </a:moveTo>
                  <a:lnTo>
                    <a:pt x="1037183" y="0"/>
                  </a:lnTo>
                  <a:lnTo>
                    <a:pt x="1037183" y="60960"/>
                  </a:lnTo>
                  <a:lnTo>
                    <a:pt x="1037183" y="342900"/>
                  </a:lnTo>
                  <a:lnTo>
                    <a:pt x="1037183" y="402590"/>
                  </a:lnTo>
                  <a:lnTo>
                    <a:pt x="1440535" y="402590"/>
                  </a:lnTo>
                  <a:lnTo>
                    <a:pt x="1440535" y="342900"/>
                  </a:lnTo>
                  <a:lnTo>
                    <a:pt x="1097661" y="342900"/>
                  </a:lnTo>
                  <a:lnTo>
                    <a:pt x="1097661" y="60960"/>
                  </a:lnTo>
                  <a:lnTo>
                    <a:pt x="1380020" y="60960"/>
                  </a:lnTo>
                  <a:lnTo>
                    <a:pt x="1380020" y="342722"/>
                  </a:lnTo>
                  <a:lnTo>
                    <a:pt x="1440535" y="342722"/>
                  </a:lnTo>
                  <a:lnTo>
                    <a:pt x="1440535" y="60960"/>
                  </a:lnTo>
                  <a:lnTo>
                    <a:pt x="1440535" y="60363"/>
                  </a:lnTo>
                  <a:lnTo>
                    <a:pt x="14405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861097" y="9662935"/>
            <a:ext cx="3158703" cy="1084656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40"/>
              </a:spcBef>
            </a:pPr>
            <a:r>
              <a:rPr spc="-80" dirty="0">
                <a:solidFill>
                  <a:schemeClr val="bg1">
                    <a:lumMod val="85000"/>
                  </a:schemeClr>
                </a:solidFill>
                <a:latin typeface="TT Travels Text Trl" panose="020B0003040000020204" pitchFamily="34" charset="0"/>
              </a:rPr>
              <a:t>АО «ДС Контролз»</a:t>
            </a:r>
          </a:p>
          <a:p>
            <a:pPr marL="12700" marR="5080">
              <a:lnSpc>
                <a:spcPct val="101299"/>
              </a:lnSpc>
              <a:spcBef>
                <a:spcPts val="915"/>
              </a:spcBef>
            </a:pPr>
            <a:r>
              <a:rPr spc="-80" dirty="0">
                <a:solidFill>
                  <a:schemeClr val="bg1">
                    <a:lumMod val="85000"/>
                  </a:schemeClr>
                </a:solidFill>
                <a:latin typeface="TT Travels Text Trl" panose="020B0003040000020204" pitchFamily="34" charset="0"/>
              </a:rPr>
              <a:t>173021, г. Великий Новгород, ул. Нехинская, д. 61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400906" y="9662935"/>
            <a:ext cx="3329248" cy="111466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49200"/>
              </a:lnSpc>
              <a:spcBef>
                <a:spcPts val="95"/>
              </a:spcBef>
            </a:pPr>
            <a:r>
              <a:rPr spc="-80" dirty="0">
                <a:solidFill>
                  <a:schemeClr val="bg1">
                    <a:lumMod val="85000"/>
                  </a:schemeClr>
                </a:solidFill>
                <a:latin typeface="TT Travels Text Trl" panose="020B0003040000020204" pitchFamily="34" charset="0"/>
              </a:rPr>
              <a:t>dscontrols.net office@dscontrols.net</a:t>
            </a: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80" dirty="0">
                <a:solidFill>
                  <a:schemeClr val="bg1">
                    <a:lumMod val="85000"/>
                  </a:schemeClr>
                </a:solidFill>
                <a:latin typeface="TT Travels Text Trl" panose="020B0003040000020204" pitchFamily="34" charset="0"/>
              </a:rPr>
              <a:t>+7 (8162) 94-68-88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29688" y="272237"/>
            <a:ext cx="10251671" cy="2534668"/>
          </a:xfrm>
          <a:prstGeom prst="rect">
            <a:avLst/>
          </a:prstGeom>
        </p:spPr>
        <p:txBody>
          <a:bodyPr vert="horz" wrap="square" lIns="0" tIns="145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5"/>
              </a:spcBef>
            </a:pPr>
            <a:r>
              <a:rPr sz="7300" spc="300" dirty="0">
                <a:latin typeface="TT Travels Text Trl ExtraBold" panose="020B0003040000020204" pitchFamily="34" charset="0"/>
                <a:cs typeface="Lucida Sans Unicode"/>
              </a:rPr>
              <a:t>СПАСИБО</a:t>
            </a:r>
          </a:p>
          <a:p>
            <a:pPr marL="12700">
              <a:lnSpc>
                <a:spcPct val="100000"/>
              </a:lnSpc>
              <a:spcBef>
                <a:spcPts val="1055"/>
              </a:spcBef>
            </a:pPr>
            <a:r>
              <a:rPr sz="7300" spc="300" dirty="0">
                <a:latin typeface="TT Travels Text Trl ExtraBold" panose="020B0003040000020204" pitchFamily="34" charset="0"/>
                <a:cs typeface="Lucida Sans Unicode"/>
              </a:rPr>
              <a:t>ЗА ВНИМАНИЕ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847A0AC8-7968-2207-B380-3CAA4C78BFA9}"/>
              </a:ext>
            </a:extLst>
          </p:cNvPr>
          <p:cNvGrpSpPr/>
          <p:nvPr/>
        </p:nvGrpSpPr>
        <p:grpSpPr>
          <a:xfrm>
            <a:off x="16373792" y="702214"/>
            <a:ext cx="3046273" cy="307860"/>
            <a:chOff x="16373792" y="702214"/>
            <a:chExt cx="3046273" cy="307860"/>
          </a:xfrm>
        </p:grpSpPr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5F8348C4-2A68-940F-E14B-6C56DEE4B6B6}"/>
                </a:ext>
              </a:extLst>
            </p:cNvPr>
            <p:cNvSpPr/>
            <p:nvPr/>
          </p:nvSpPr>
          <p:spPr>
            <a:xfrm>
              <a:off x="16373792" y="702214"/>
              <a:ext cx="674370" cy="307860"/>
            </a:xfrm>
            <a:custGeom>
              <a:avLst/>
              <a:gdLst>
                <a:gd name="connsiteX0" fmla="*/ 100990 w 674370"/>
                <a:gd name="connsiteY0" fmla="*/ 101092 h 307860"/>
                <a:gd name="connsiteX1" fmla="*/ 100990 w 674370"/>
                <a:gd name="connsiteY1" fmla="*/ 206743 h 307860"/>
                <a:gd name="connsiteX2" fmla="*/ 184544 w 674370"/>
                <a:gd name="connsiteY2" fmla="*/ 206743 h 307860"/>
                <a:gd name="connsiteX3" fmla="*/ 203708 w 674370"/>
                <a:gd name="connsiteY3" fmla="*/ 202159 h 307860"/>
                <a:gd name="connsiteX4" fmla="*/ 219418 w 674370"/>
                <a:gd name="connsiteY4" fmla="*/ 191312 h 307860"/>
                <a:gd name="connsiteX5" fmla="*/ 230276 w 674370"/>
                <a:gd name="connsiteY5" fmla="*/ 175602 h 307860"/>
                <a:gd name="connsiteX6" fmla="*/ 234848 w 674370"/>
                <a:gd name="connsiteY6" fmla="*/ 156438 h 307860"/>
                <a:gd name="connsiteX7" fmla="*/ 231673 w 674370"/>
                <a:gd name="connsiteY7" fmla="*/ 135674 h 307860"/>
                <a:gd name="connsiteX8" fmla="*/ 221158 w 674370"/>
                <a:gd name="connsiteY8" fmla="*/ 118351 h 307860"/>
                <a:gd name="connsiteX9" fmla="*/ 204902 w 674370"/>
                <a:gd name="connsiteY9" fmla="*/ 106222 h 307860"/>
                <a:gd name="connsiteX10" fmla="*/ 184544 w 674370"/>
                <a:gd name="connsiteY10" fmla="*/ 101092 h 307860"/>
                <a:gd name="connsiteX11" fmla="*/ 452248 w 674370"/>
                <a:gd name="connsiteY11" fmla="*/ 25 h 307860"/>
                <a:gd name="connsiteX12" fmla="*/ 674370 w 674370"/>
                <a:gd name="connsiteY12" fmla="*/ 25 h 307860"/>
                <a:gd name="connsiteX13" fmla="*/ 674370 w 674370"/>
                <a:gd name="connsiteY13" fmla="*/ 101117 h 307860"/>
                <a:gd name="connsiteX14" fmla="*/ 540448 w 674370"/>
                <a:gd name="connsiteY14" fmla="*/ 101117 h 307860"/>
                <a:gd name="connsiteX15" fmla="*/ 521284 w 674370"/>
                <a:gd name="connsiteY15" fmla="*/ 105702 h 307860"/>
                <a:gd name="connsiteX16" fmla="*/ 505574 w 674370"/>
                <a:gd name="connsiteY16" fmla="*/ 116547 h 307860"/>
                <a:gd name="connsiteX17" fmla="*/ 494728 w 674370"/>
                <a:gd name="connsiteY17" fmla="*/ 132257 h 307860"/>
                <a:gd name="connsiteX18" fmla="*/ 490144 w 674370"/>
                <a:gd name="connsiteY18" fmla="*/ 151434 h 307860"/>
                <a:gd name="connsiteX19" fmla="*/ 493320 w 674370"/>
                <a:gd name="connsiteY19" fmla="*/ 172186 h 307860"/>
                <a:gd name="connsiteX20" fmla="*/ 503834 w 674370"/>
                <a:gd name="connsiteY20" fmla="*/ 189509 h 307860"/>
                <a:gd name="connsiteX21" fmla="*/ 520090 w 674370"/>
                <a:gd name="connsiteY21" fmla="*/ 201625 h 307860"/>
                <a:gd name="connsiteX22" fmla="*/ 540448 w 674370"/>
                <a:gd name="connsiteY22" fmla="*/ 206756 h 307860"/>
                <a:gd name="connsiteX23" fmla="*/ 674370 w 674370"/>
                <a:gd name="connsiteY23" fmla="*/ 206756 h 307860"/>
                <a:gd name="connsiteX24" fmla="*/ 674370 w 674370"/>
                <a:gd name="connsiteY24" fmla="*/ 307860 h 307860"/>
                <a:gd name="connsiteX25" fmla="*/ 452248 w 674370"/>
                <a:gd name="connsiteY25" fmla="*/ 307860 h 307860"/>
                <a:gd name="connsiteX26" fmla="*/ 362471 w 674370"/>
                <a:gd name="connsiteY26" fmla="*/ 154000 h 307860"/>
                <a:gd name="connsiteX27" fmla="*/ 0 w 674370"/>
                <a:gd name="connsiteY27" fmla="*/ 0 h 307860"/>
                <a:gd name="connsiteX28" fmla="*/ 234848 w 674370"/>
                <a:gd name="connsiteY28" fmla="*/ 0 h 307860"/>
                <a:gd name="connsiteX29" fmla="*/ 272631 w 674370"/>
                <a:gd name="connsiteY29" fmla="*/ 0 h 307860"/>
                <a:gd name="connsiteX30" fmla="*/ 331610 w 674370"/>
                <a:gd name="connsiteY30" fmla="*/ 101092 h 307860"/>
                <a:gd name="connsiteX31" fmla="*/ 362395 w 674370"/>
                <a:gd name="connsiteY31" fmla="*/ 153860 h 307860"/>
                <a:gd name="connsiteX32" fmla="*/ 331572 w 674370"/>
                <a:gd name="connsiteY32" fmla="*/ 206743 h 307860"/>
                <a:gd name="connsiteX33" fmla="*/ 272631 w 674370"/>
                <a:gd name="connsiteY33" fmla="*/ 307836 h 307860"/>
                <a:gd name="connsiteX34" fmla="*/ 0 w 674370"/>
                <a:gd name="connsiteY34" fmla="*/ 307836 h 307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74370" h="307860">
                  <a:moveTo>
                    <a:pt x="100990" y="101092"/>
                  </a:moveTo>
                  <a:lnTo>
                    <a:pt x="100990" y="206743"/>
                  </a:lnTo>
                  <a:lnTo>
                    <a:pt x="184544" y="206743"/>
                  </a:lnTo>
                  <a:lnTo>
                    <a:pt x="203708" y="202159"/>
                  </a:lnTo>
                  <a:lnTo>
                    <a:pt x="219418" y="191312"/>
                  </a:lnTo>
                  <a:lnTo>
                    <a:pt x="230276" y="175602"/>
                  </a:lnTo>
                  <a:lnTo>
                    <a:pt x="234848" y="156438"/>
                  </a:lnTo>
                  <a:lnTo>
                    <a:pt x="231673" y="135674"/>
                  </a:lnTo>
                  <a:lnTo>
                    <a:pt x="221158" y="118351"/>
                  </a:lnTo>
                  <a:lnTo>
                    <a:pt x="204902" y="106222"/>
                  </a:lnTo>
                  <a:lnTo>
                    <a:pt x="184544" y="101092"/>
                  </a:lnTo>
                  <a:close/>
                  <a:moveTo>
                    <a:pt x="452248" y="25"/>
                  </a:moveTo>
                  <a:lnTo>
                    <a:pt x="674370" y="25"/>
                  </a:lnTo>
                  <a:lnTo>
                    <a:pt x="674370" y="101117"/>
                  </a:lnTo>
                  <a:lnTo>
                    <a:pt x="540448" y="101117"/>
                  </a:lnTo>
                  <a:lnTo>
                    <a:pt x="521284" y="105702"/>
                  </a:lnTo>
                  <a:lnTo>
                    <a:pt x="505574" y="116547"/>
                  </a:lnTo>
                  <a:lnTo>
                    <a:pt x="494728" y="132257"/>
                  </a:lnTo>
                  <a:lnTo>
                    <a:pt x="490144" y="151434"/>
                  </a:lnTo>
                  <a:lnTo>
                    <a:pt x="493320" y="172186"/>
                  </a:lnTo>
                  <a:lnTo>
                    <a:pt x="503834" y="189509"/>
                  </a:lnTo>
                  <a:lnTo>
                    <a:pt x="520090" y="201625"/>
                  </a:lnTo>
                  <a:lnTo>
                    <a:pt x="540448" y="206756"/>
                  </a:lnTo>
                  <a:lnTo>
                    <a:pt x="674370" y="206756"/>
                  </a:lnTo>
                  <a:lnTo>
                    <a:pt x="674370" y="307860"/>
                  </a:lnTo>
                  <a:lnTo>
                    <a:pt x="452248" y="307860"/>
                  </a:lnTo>
                  <a:lnTo>
                    <a:pt x="362471" y="154000"/>
                  </a:lnTo>
                  <a:close/>
                  <a:moveTo>
                    <a:pt x="0" y="0"/>
                  </a:moveTo>
                  <a:lnTo>
                    <a:pt x="234848" y="0"/>
                  </a:lnTo>
                  <a:lnTo>
                    <a:pt x="272631" y="0"/>
                  </a:lnTo>
                  <a:lnTo>
                    <a:pt x="331610" y="101092"/>
                  </a:lnTo>
                  <a:lnTo>
                    <a:pt x="362395" y="153860"/>
                  </a:lnTo>
                  <a:lnTo>
                    <a:pt x="331572" y="206743"/>
                  </a:lnTo>
                  <a:lnTo>
                    <a:pt x="272631" y="307836"/>
                  </a:lnTo>
                  <a:lnTo>
                    <a:pt x="0" y="307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pic>
          <p:nvPicPr>
            <p:cNvPr id="17" name="object 11">
              <a:extLst>
                <a:ext uri="{FF2B5EF4-FFF2-40B4-BE49-F238E27FC236}">
                  <a16:creationId xmlns:a16="http://schemas.microsoft.com/office/drawing/2014/main" id="{7D12CEB4-D726-218A-9A88-D80F0978F7D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237747" y="779149"/>
              <a:ext cx="444405" cy="176905"/>
            </a:xfrm>
            <a:prstGeom prst="rect">
              <a:avLst/>
            </a:prstGeom>
          </p:spPr>
        </p:pic>
        <p:sp>
          <p:nvSpPr>
            <p:cNvPr id="18" name="object 12">
              <a:extLst>
                <a:ext uri="{FF2B5EF4-FFF2-40B4-BE49-F238E27FC236}">
                  <a16:creationId xmlns:a16="http://schemas.microsoft.com/office/drawing/2014/main" id="{D702398A-18A4-8EBE-E392-F5F5763550D2}"/>
                </a:ext>
              </a:extLst>
            </p:cNvPr>
            <p:cNvSpPr/>
            <p:nvPr/>
          </p:nvSpPr>
          <p:spPr>
            <a:xfrm>
              <a:off x="17753826" y="779163"/>
              <a:ext cx="1666239" cy="153035"/>
            </a:xfrm>
            <a:custGeom>
              <a:avLst/>
              <a:gdLst/>
              <a:ahLst/>
              <a:cxnLst/>
              <a:rect l="l" t="t" r="r" b="b"/>
              <a:pathLst>
                <a:path w="1666240" h="153034">
                  <a:moveTo>
                    <a:pt x="200875" y="149390"/>
                  </a:moveTo>
                  <a:lnTo>
                    <a:pt x="112864" y="69075"/>
                  </a:lnTo>
                  <a:lnTo>
                    <a:pt x="198462" y="3073"/>
                  </a:lnTo>
                  <a:lnTo>
                    <a:pt x="128714" y="3073"/>
                  </a:lnTo>
                  <a:lnTo>
                    <a:pt x="55892" y="61163"/>
                  </a:lnTo>
                  <a:lnTo>
                    <a:pt x="55892" y="3073"/>
                  </a:lnTo>
                  <a:lnTo>
                    <a:pt x="0" y="3073"/>
                  </a:lnTo>
                  <a:lnTo>
                    <a:pt x="0" y="150266"/>
                  </a:lnTo>
                  <a:lnTo>
                    <a:pt x="55892" y="150266"/>
                  </a:lnTo>
                  <a:lnTo>
                    <a:pt x="55892" y="84264"/>
                  </a:lnTo>
                  <a:lnTo>
                    <a:pt x="128054" y="149390"/>
                  </a:lnTo>
                  <a:lnTo>
                    <a:pt x="200875" y="149390"/>
                  </a:lnTo>
                  <a:close/>
                </a:path>
                <a:path w="1666240" h="153034">
                  <a:moveTo>
                    <a:pt x="404025" y="73050"/>
                  </a:moveTo>
                  <a:lnTo>
                    <a:pt x="385991" y="26123"/>
                  </a:lnTo>
                  <a:lnTo>
                    <a:pt x="345719" y="6489"/>
                  </a:lnTo>
                  <a:lnTo>
                    <a:pt x="345719" y="74587"/>
                  </a:lnTo>
                  <a:lnTo>
                    <a:pt x="345719" y="77228"/>
                  </a:lnTo>
                  <a:lnTo>
                    <a:pt x="343535" y="88950"/>
                  </a:lnTo>
                  <a:lnTo>
                    <a:pt x="343433" y="89509"/>
                  </a:lnTo>
                  <a:lnTo>
                    <a:pt x="335127" y="101092"/>
                  </a:lnTo>
                  <a:lnTo>
                    <a:pt x="318706" y="109715"/>
                  </a:lnTo>
                  <a:lnTo>
                    <a:pt x="292036" y="113093"/>
                  </a:lnTo>
                  <a:lnTo>
                    <a:pt x="265404" y="109575"/>
                  </a:lnTo>
                  <a:lnTo>
                    <a:pt x="249059" y="100711"/>
                  </a:lnTo>
                  <a:lnTo>
                    <a:pt x="240830" y="88950"/>
                  </a:lnTo>
                  <a:lnTo>
                    <a:pt x="238658" y="77228"/>
                  </a:lnTo>
                  <a:lnTo>
                    <a:pt x="238569" y="74587"/>
                  </a:lnTo>
                  <a:lnTo>
                    <a:pt x="240804" y="62433"/>
                  </a:lnTo>
                  <a:lnTo>
                    <a:pt x="248970" y="51155"/>
                  </a:lnTo>
                  <a:lnTo>
                    <a:pt x="265303" y="42837"/>
                  </a:lnTo>
                  <a:lnTo>
                    <a:pt x="292036" y="39598"/>
                  </a:lnTo>
                  <a:lnTo>
                    <a:pt x="318808" y="42837"/>
                  </a:lnTo>
                  <a:lnTo>
                    <a:pt x="335216" y="51155"/>
                  </a:lnTo>
                  <a:lnTo>
                    <a:pt x="343458" y="62433"/>
                  </a:lnTo>
                  <a:lnTo>
                    <a:pt x="345719" y="74587"/>
                  </a:lnTo>
                  <a:lnTo>
                    <a:pt x="345719" y="6489"/>
                  </a:lnTo>
                  <a:lnTo>
                    <a:pt x="296659" y="0"/>
                  </a:lnTo>
                  <a:lnTo>
                    <a:pt x="287858" y="0"/>
                  </a:lnTo>
                  <a:lnTo>
                    <a:pt x="230759" y="7518"/>
                  </a:lnTo>
                  <a:lnTo>
                    <a:pt x="198259" y="26123"/>
                  </a:lnTo>
                  <a:lnTo>
                    <a:pt x="183654" y="49936"/>
                  </a:lnTo>
                  <a:lnTo>
                    <a:pt x="180276" y="73050"/>
                  </a:lnTo>
                  <a:lnTo>
                    <a:pt x="180276" y="78981"/>
                  </a:lnTo>
                  <a:lnTo>
                    <a:pt x="183654" y="102133"/>
                  </a:lnTo>
                  <a:lnTo>
                    <a:pt x="198259" y="126263"/>
                  </a:lnTo>
                  <a:lnTo>
                    <a:pt x="230759" y="145224"/>
                  </a:lnTo>
                  <a:lnTo>
                    <a:pt x="287858" y="152908"/>
                  </a:lnTo>
                  <a:lnTo>
                    <a:pt x="296659" y="152908"/>
                  </a:lnTo>
                  <a:lnTo>
                    <a:pt x="353631" y="145224"/>
                  </a:lnTo>
                  <a:lnTo>
                    <a:pt x="394030" y="113093"/>
                  </a:lnTo>
                  <a:lnTo>
                    <a:pt x="404025" y="78981"/>
                  </a:lnTo>
                  <a:lnTo>
                    <a:pt x="404025" y="73050"/>
                  </a:lnTo>
                  <a:close/>
                </a:path>
                <a:path w="1666240" h="153034">
                  <a:moveTo>
                    <a:pt x="620268" y="3124"/>
                  </a:moveTo>
                  <a:lnTo>
                    <a:pt x="564375" y="3124"/>
                  </a:lnTo>
                  <a:lnTo>
                    <a:pt x="564375" y="55194"/>
                  </a:lnTo>
                  <a:lnTo>
                    <a:pt x="472414" y="55194"/>
                  </a:lnTo>
                  <a:lnTo>
                    <a:pt x="472414" y="3124"/>
                  </a:lnTo>
                  <a:lnTo>
                    <a:pt x="416090" y="3124"/>
                  </a:lnTo>
                  <a:lnTo>
                    <a:pt x="416090" y="55194"/>
                  </a:lnTo>
                  <a:lnTo>
                    <a:pt x="416090" y="94564"/>
                  </a:lnTo>
                  <a:lnTo>
                    <a:pt x="416090" y="150444"/>
                  </a:lnTo>
                  <a:lnTo>
                    <a:pt x="472414" y="150444"/>
                  </a:lnTo>
                  <a:lnTo>
                    <a:pt x="472414" y="94564"/>
                  </a:lnTo>
                  <a:lnTo>
                    <a:pt x="564375" y="94564"/>
                  </a:lnTo>
                  <a:lnTo>
                    <a:pt x="564375" y="150444"/>
                  </a:lnTo>
                  <a:lnTo>
                    <a:pt x="620268" y="150444"/>
                  </a:lnTo>
                  <a:lnTo>
                    <a:pt x="620268" y="94564"/>
                  </a:lnTo>
                  <a:lnTo>
                    <a:pt x="620268" y="55194"/>
                  </a:lnTo>
                  <a:lnTo>
                    <a:pt x="620268" y="3124"/>
                  </a:lnTo>
                  <a:close/>
                </a:path>
                <a:path w="1666240" h="153034">
                  <a:moveTo>
                    <a:pt x="817448" y="2476"/>
                  </a:moveTo>
                  <a:lnTo>
                    <a:pt x="634161" y="2476"/>
                  </a:lnTo>
                  <a:lnTo>
                    <a:pt x="634161" y="43116"/>
                  </a:lnTo>
                  <a:lnTo>
                    <a:pt x="697750" y="43116"/>
                  </a:lnTo>
                  <a:lnTo>
                    <a:pt x="697750" y="149796"/>
                  </a:lnTo>
                  <a:lnTo>
                    <a:pt x="753859" y="149796"/>
                  </a:lnTo>
                  <a:lnTo>
                    <a:pt x="753859" y="43116"/>
                  </a:lnTo>
                  <a:lnTo>
                    <a:pt x="817448" y="43116"/>
                  </a:lnTo>
                  <a:lnTo>
                    <a:pt x="817448" y="2476"/>
                  </a:lnTo>
                  <a:close/>
                </a:path>
                <a:path w="1666240" h="153034">
                  <a:moveTo>
                    <a:pt x="1024026" y="51473"/>
                  </a:moveTo>
                  <a:lnTo>
                    <a:pt x="987552" y="6921"/>
                  </a:lnTo>
                  <a:lnTo>
                    <a:pt x="965492" y="4432"/>
                  </a:lnTo>
                  <a:lnTo>
                    <a:pt x="965492" y="45313"/>
                  </a:lnTo>
                  <a:lnTo>
                    <a:pt x="965492" y="61823"/>
                  </a:lnTo>
                  <a:lnTo>
                    <a:pt x="959777" y="67094"/>
                  </a:lnTo>
                  <a:lnTo>
                    <a:pt x="887171" y="67094"/>
                  </a:lnTo>
                  <a:lnTo>
                    <a:pt x="887171" y="40246"/>
                  </a:lnTo>
                  <a:lnTo>
                    <a:pt x="959993" y="40246"/>
                  </a:lnTo>
                  <a:lnTo>
                    <a:pt x="965492" y="45313"/>
                  </a:lnTo>
                  <a:lnTo>
                    <a:pt x="965492" y="4432"/>
                  </a:lnTo>
                  <a:lnTo>
                    <a:pt x="953617" y="3073"/>
                  </a:lnTo>
                  <a:lnTo>
                    <a:pt x="830846" y="3073"/>
                  </a:lnTo>
                  <a:lnTo>
                    <a:pt x="830846" y="150050"/>
                  </a:lnTo>
                  <a:lnTo>
                    <a:pt x="887171" y="150050"/>
                  </a:lnTo>
                  <a:lnTo>
                    <a:pt x="887171" y="104063"/>
                  </a:lnTo>
                  <a:lnTo>
                    <a:pt x="954278" y="104063"/>
                  </a:lnTo>
                  <a:lnTo>
                    <a:pt x="987831" y="100101"/>
                  </a:lnTo>
                  <a:lnTo>
                    <a:pt x="1009281" y="89408"/>
                  </a:lnTo>
                  <a:lnTo>
                    <a:pt x="1020673" y="73710"/>
                  </a:lnTo>
                  <a:lnTo>
                    <a:pt x="1021842" y="67094"/>
                  </a:lnTo>
                  <a:lnTo>
                    <a:pt x="1024026" y="54775"/>
                  </a:lnTo>
                  <a:lnTo>
                    <a:pt x="1024026" y="51473"/>
                  </a:lnTo>
                  <a:close/>
                </a:path>
                <a:path w="1666240" h="153034">
                  <a:moveTo>
                    <a:pt x="1253515" y="73050"/>
                  </a:moveTo>
                  <a:lnTo>
                    <a:pt x="1235506" y="26123"/>
                  </a:lnTo>
                  <a:lnTo>
                    <a:pt x="1195438" y="6502"/>
                  </a:lnTo>
                  <a:lnTo>
                    <a:pt x="1195438" y="74587"/>
                  </a:lnTo>
                  <a:lnTo>
                    <a:pt x="1195438" y="77228"/>
                  </a:lnTo>
                  <a:lnTo>
                    <a:pt x="1193279" y="88950"/>
                  </a:lnTo>
                  <a:lnTo>
                    <a:pt x="1193177" y="89509"/>
                  </a:lnTo>
                  <a:lnTo>
                    <a:pt x="1184922" y="101092"/>
                  </a:lnTo>
                  <a:lnTo>
                    <a:pt x="1168514" y="109715"/>
                  </a:lnTo>
                  <a:lnTo>
                    <a:pt x="1141755" y="113093"/>
                  </a:lnTo>
                  <a:lnTo>
                    <a:pt x="1114983" y="109575"/>
                  </a:lnTo>
                  <a:lnTo>
                    <a:pt x="1098575" y="100711"/>
                  </a:lnTo>
                  <a:lnTo>
                    <a:pt x="1090333" y="88950"/>
                  </a:lnTo>
                  <a:lnTo>
                    <a:pt x="1088148" y="77228"/>
                  </a:lnTo>
                  <a:lnTo>
                    <a:pt x="1088059" y="74587"/>
                  </a:lnTo>
                  <a:lnTo>
                    <a:pt x="1090333" y="62433"/>
                  </a:lnTo>
                  <a:lnTo>
                    <a:pt x="1098575" y="51155"/>
                  </a:lnTo>
                  <a:lnTo>
                    <a:pt x="1114983" y="42837"/>
                  </a:lnTo>
                  <a:lnTo>
                    <a:pt x="1141755" y="39598"/>
                  </a:lnTo>
                  <a:lnTo>
                    <a:pt x="1168514" y="42837"/>
                  </a:lnTo>
                  <a:lnTo>
                    <a:pt x="1184922" y="51155"/>
                  </a:lnTo>
                  <a:lnTo>
                    <a:pt x="1193177" y="62433"/>
                  </a:lnTo>
                  <a:lnTo>
                    <a:pt x="1195438" y="74587"/>
                  </a:lnTo>
                  <a:lnTo>
                    <a:pt x="1195438" y="6502"/>
                  </a:lnTo>
                  <a:lnTo>
                    <a:pt x="1146365" y="0"/>
                  </a:lnTo>
                  <a:lnTo>
                    <a:pt x="1137348" y="0"/>
                  </a:lnTo>
                  <a:lnTo>
                    <a:pt x="1080376" y="7518"/>
                  </a:lnTo>
                  <a:lnTo>
                    <a:pt x="1047940" y="26123"/>
                  </a:lnTo>
                  <a:lnTo>
                    <a:pt x="1033360" y="49936"/>
                  </a:lnTo>
                  <a:lnTo>
                    <a:pt x="1029982" y="73050"/>
                  </a:lnTo>
                  <a:lnTo>
                    <a:pt x="1029982" y="78981"/>
                  </a:lnTo>
                  <a:lnTo>
                    <a:pt x="1033360" y="102133"/>
                  </a:lnTo>
                  <a:lnTo>
                    <a:pt x="1047940" y="126263"/>
                  </a:lnTo>
                  <a:lnTo>
                    <a:pt x="1080376" y="145224"/>
                  </a:lnTo>
                  <a:lnTo>
                    <a:pt x="1137348" y="152908"/>
                  </a:lnTo>
                  <a:lnTo>
                    <a:pt x="1146365" y="152908"/>
                  </a:lnTo>
                  <a:lnTo>
                    <a:pt x="1203210" y="145224"/>
                  </a:lnTo>
                  <a:lnTo>
                    <a:pt x="1243533" y="113093"/>
                  </a:lnTo>
                  <a:lnTo>
                    <a:pt x="1253515" y="78981"/>
                  </a:lnTo>
                  <a:lnTo>
                    <a:pt x="1253515" y="73050"/>
                  </a:lnTo>
                  <a:close/>
                </a:path>
                <a:path w="1666240" h="153034">
                  <a:moveTo>
                    <a:pt x="1449260" y="2870"/>
                  </a:moveTo>
                  <a:lnTo>
                    <a:pt x="1280947" y="2870"/>
                  </a:lnTo>
                  <a:lnTo>
                    <a:pt x="1280248" y="50038"/>
                  </a:lnTo>
                  <a:lnTo>
                    <a:pt x="1278445" y="79540"/>
                  </a:lnTo>
                  <a:lnTo>
                    <a:pt x="1276019" y="95694"/>
                  </a:lnTo>
                  <a:lnTo>
                    <a:pt x="1273467" y="102768"/>
                  </a:lnTo>
                  <a:lnTo>
                    <a:pt x="1270165" y="108038"/>
                  </a:lnTo>
                  <a:lnTo>
                    <a:pt x="1254760" y="108038"/>
                  </a:lnTo>
                  <a:lnTo>
                    <a:pt x="1254760" y="150063"/>
                  </a:lnTo>
                  <a:lnTo>
                    <a:pt x="1272806" y="150063"/>
                  </a:lnTo>
                  <a:lnTo>
                    <a:pt x="1290497" y="148793"/>
                  </a:lnTo>
                  <a:lnTo>
                    <a:pt x="1325308" y="119303"/>
                  </a:lnTo>
                  <a:lnTo>
                    <a:pt x="1331252" y="77635"/>
                  </a:lnTo>
                  <a:lnTo>
                    <a:pt x="1332001" y="40716"/>
                  </a:lnTo>
                  <a:lnTo>
                    <a:pt x="1392491" y="40716"/>
                  </a:lnTo>
                  <a:lnTo>
                    <a:pt x="1392491" y="150063"/>
                  </a:lnTo>
                  <a:lnTo>
                    <a:pt x="1449260" y="150063"/>
                  </a:lnTo>
                  <a:lnTo>
                    <a:pt x="1449260" y="2870"/>
                  </a:lnTo>
                  <a:close/>
                </a:path>
                <a:path w="1666240" h="153034">
                  <a:moveTo>
                    <a:pt x="1665998" y="103619"/>
                  </a:moveTo>
                  <a:lnTo>
                    <a:pt x="1663280" y="91465"/>
                  </a:lnTo>
                  <a:lnTo>
                    <a:pt x="1655356" y="81483"/>
                  </a:lnTo>
                  <a:lnTo>
                    <a:pt x="1642516" y="74256"/>
                  </a:lnTo>
                  <a:lnTo>
                    <a:pt x="1625079" y="70396"/>
                  </a:lnTo>
                  <a:lnTo>
                    <a:pt x="1640738" y="66840"/>
                  </a:lnTo>
                  <a:lnTo>
                    <a:pt x="1652028" y="60274"/>
                  </a:lnTo>
                  <a:lnTo>
                    <a:pt x="1658861" y="51396"/>
                  </a:lnTo>
                  <a:lnTo>
                    <a:pt x="1661160" y="40906"/>
                  </a:lnTo>
                  <a:lnTo>
                    <a:pt x="1661160" y="39154"/>
                  </a:lnTo>
                  <a:lnTo>
                    <a:pt x="1656930" y="24790"/>
                  </a:lnTo>
                  <a:lnTo>
                    <a:pt x="1642148" y="12725"/>
                  </a:lnTo>
                  <a:lnTo>
                    <a:pt x="1613725" y="4406"/>
                  </a:lnTo>
                  <a:lnTo>
                    <a:pt x="1568526" y="1308"/>
                  </a:lnTo>
                  <a:lnTo>
                    <a:pt x="1559509" y="1308"/>
                  </a:lnTo>
                  <a:lnTo>
                    <a:pt x="1515973" y="5499"/>
                  </a:lnTo>
                  <a:lnTo>
                    <a:pt x="1485849" y="16789"/>
                  </a:lnTo>
                  <a:lnTo>
                    <a:pt x="1468348" y="33337"/>
                  </a:lnTo>
                  <a:lnTo>
                    <a:pt x="1462697" y="53238"/>
                  </a:lnTo>
                  <a:lnTo>
                    <a:pt x="1462697" y="56311"/>
                  </a:lnTo>
                  <a:lnTo>
                    <a:pt x="1521663" y="56311"/>
                  </a:lnTo>
                  <a:lnTo>
                    <a:pt x="1524736" y="47002"/>
                  </a:lnTo>
                  <a:lnTo>
                    <a:pt x="1533512" y="40881"/>
                  </a:lnTo>
                  <a:lnTo>
                    <a:pt x="1547380" y="37528"/>
                  </a:lnTo>
                  <a:lnTo>
                    <a:pt x="1565668" y="36512"/>
                  </a:lnTo>
                  <a:lnTo>
                    <a:pt x="1583093" y="37211"/>
                  </a:lnTo>
                  <a:lnTo>
                    <a:pt x="1595069" y="39293"/>
                  </a:lnTo>
                  <a:lnTo>
                    <a:pt x="1601952" y="42735"/>
                  </a:lnTo>
                  <a:lnTo>
                    <a:pt x="1604162" y="47523"/>
                  </a:lnTo>
                  <a:lnTo>
                    <a:pt x="1602447" y="51968"/>
                  </a:lnTo>
                  <a:lnTo>
                    <a:pt x="1597177" y="54889"/>
                  </a:lnTo>
                  <a:lnTo>
                    <a:pt x="1588211" y="56489"/>
                  </a:lnTo>
                  <a:lnTo>
                    <a:pt x="1575346" y="56972"/>
                  </a:lnTo>
                  <a:lnTo>
                    <a:pt x="1531340" y="56972"/>
                  </a:lnTo>
                  <a:lnTo>
                    <a:pt x="1531340" y="91516"/>
                  </a:lnTo>
                  <a:lnTo>
                    <a:pt x="1575346" y="91516"/>
                  </a:lnTo>
                  <a:lnTo>
                    <a:pt x="1589341" y="92189"/>
                  </a:lnTo>
                  <a:lnTo>
                    <a:pt x="1599298" y="94272"/>
                  </a:lnTo>
                  <a:lnTo>
                    <a:pt x="1605267" y="97828"/>
                  </a:lnTo>
                  <a:lnTo>
                    <a:pt x="1607248" y="102958"/>
                  </a:lnTo>
                  <a:lnTo>
                    <a:pt x="1605381" y="108419"/>
                  </a:lnTo>
                  <a:lnTo>
                    <a:pt x="1598891" y="112509"/>
                  </a:lnTo>
                  <a:lnTo>
                    <a:pt x="1586458" y="115062"/>
                  </a:lnTo>
                  <a:lnTo>
                    <a:pt x="1566760" y="115951"/>
                  </a:lnTo>
                  <a:lnTo>
                    <a:pt x="1546186" y="114490"/>
                  </a:lnTo>
                  <a:lnTo>
                    <a:pt x="1531785" y="110223"/>
                  </a:lnTo>
                  <a:lnTo>
                    <a:pt x="1523326" y="103314"/>
                  </a:lnTo>
                  <a:lnTo>
                    <a:pt x="1520571" y="93941"/>
                  </a:lnTo>
                  <a:lnTo>
                    <a:pt x="1462468" y="93941"/>
                  </a:lnTo>
                  <a:lnTo>
                    <a:pt x="1462468" y="96799"/>
                  </a:lnTo>
                  <a:lnTo>
                    <a:pt x="1468767" y="120777"/>
                  </a:lnTo>
                  <a:lnTo>
                    <a:pt x="1487449" y="138137"/>
                  </a:lnTo>
                  <a:lnTo>
                    <a:pt x="1518170" y="148691"/>
                  </a:lnTo>
                  <a:lnTo>
                    <a:pt x="1560601" y="152247"/>
                  </a:lnTo>
                  <a:lnTo>
                    <a:pt x="1569847" y="152247"/>
                  </a:lnTo>
                  <a:lnTo>
                    <a:pt x="1616798" y="148412"/>
                  </a:lnTo>
                  <a:lnTo>
                    <a:pt x="1646301" y="138112"/>
                  </a:lnTo>
                  <a:lnTo>
                    <a:pt x="1661617" y="123101"/>
                  </a:lnTo>
                  <a:lnTo>
                    <a:pt x="1665998" y="105156"/>
                  </a:lnTo>
                  <a:lnTo>
                    <a:pt x="1665998" y="1036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" name="Прямоугольник 3">
            <a:hlinkClick r:id="rId4"/>
            <a:extLst>
              <a:ext uri="{FF2B5EF4-FFF2-40B4-BE49-F238E27FC236}">
                <a16:creationId xmlns:a16="http://schemas.microsoft.com/office/drawing/2014/main" id="{E0D78D49-961C-4FD8-727A-24624EB94B4E}"/>
              </a:ext>
            </a:extLst>
          </p:cNvPr>
          <p:cNvSpPr/>
          <p:nvPr/>
        </p:nvSpPr>
        <p:spPr>
          <a:xfrm>
            <a:off x="6400906" y="10220267"/>
            <a:ext cx="2377334" cy="2343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89832" y="7711382"/>
            <a:ext cx="8776970" cy="2914015"/>
          </a:xfrm>
          <a:custGeom>
            <a:avLst/>
            <a:gdLst/>
            <a:ahLst/>
            <a:cxnLst/>
            <a:rect l="l" t="t" r="r" b="b"/>
            <a:pathLst>
              <a:path w="8776969" h="2914015">
                <a:moveTo>
                  <a:pt x="8619528" y="0"/>
                </a:moveTo>
                <a:lnTo>
                  <a:pt x="157063" y="0"/>
                </a:lnTo>
                <a:lnTo>
                  <a:pt x="107416" y="8006"/>
                </a:lnTo>
                <a:lnTo>
                  <a:pt x="64300" y="30301"/>
                </a:lnTo>
                <a:lnTo>
                  <a:pt x="30301" y="64300"/>
                </a:lnTo>
                <a:lnTo>
                  <a:pt x="8006" y="107416"/>
                </a:lnTo>
                <a:lnTo>
                  <a:pt x="0" y="157063"/>
                </a:lnTo>
                <a:lnTo>
                  <a:pt x="0" y="2756355"/>
                </a:lnTo>
                <a:lnTo>
                  <a:pt x="8006" y="2805998"/>
                </a:lnTo>
                <a:lnTo>
                  <a:pt x="30301" y="2849114"/>
                </a:lnTo>
                <a:lnTo>
                  <a:pt x="64300" y="2883114"/>
                </a:lnTo>
                <a:lnTo>
                  <a:pt x="107416" y="2905411"/>
                </a:lnTo>
                <a:lnTo>
                  <a:pt x="157063" y="2913419"/>
                </a:lnTo>
                <a:lnTo>
                  <a:pt x="8619528" y="2913419"/>
                </a:lnTo>
                <a:lnTo>
                  <a:pt x="8669171" y="2905411"/>
                </a:lnTo>
                <a:lnTo>
                  <a:pt x="8712286" y="2883114"/>
                </a:lnTo>
                <a:lnTo>
                  <a:pt x="8746286" y="2849114"/>
                </a:lnTo>
                <a:lnTo>
                  <a:pt x="8768583" y="2805998"/>
                </a:lnTo>
                <a:lnTo>
                  <a:pt x="8776591" y="2756355"/>
                </a:lnTo>
                <a:lnTo>
                  <a:pt x="8776591" y="157063"/>
                </a:lnTo>
                <a:lnTo>
                  <a:pt x="8768583" y="107416"/>
                </a:lnTo>
                <a:lnTo>
                  <a:pt x="8746286" y="64300"/>
                </a:lnTo>
                <a:lnTo>
                  <a:pt x="8712286" y="30301"/>
                </a:lnTo>
                <a:lnTo>
                  <a:pt x="8669171" y="8006"/>
                </a:lnTo>
                <a:lnTo>
                  <a:pt x="8619528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689758" y="1967898"/>
            <a:ext cx="4241165" cy="5423535"/>
          </a:xfrm>
          <a:custGeom>
            <a:avLst/>
            <a:gdLst/>
            <a:ahLst/>
            <a:cxnLst/>
            <a:rect l="l" t="t" r="r" b="b"/>
            <a:pathLst>
              <a:path w="4241165" h="5423534">
                <a:moveTo>
                  <a:pt x="4064452" y="0"/>
                </a:moveTo>
                <a:lnTo>
                  <a:pt x="176266" y="0"/>
                </a:lnTo>
                <a:lnTo>
                  <a:pt x="129408" y="6296"/>
                </a:lnTo>
                <a:lnTo>
                  <a:pt x="87302" y="24065"/>
                </a:lnTo>
                <a:lnTo>
                  <a:pt x="51628" y="51628"/>
                </a:lnTo>
                <a:lnTo>
                  <a:pt x="24065" y="87302"/>
                </a:lnTo>
                <a:lnTo>
                  <a:pt x="6296" y="129408"/>
                </a:lnTo>
                <a:lnTo>
                  <a:pt x="0" y="176266"/>
                </a:lnTo>
                <a:lnTo>
                  <a:pt x="0" y="5246667"/>
                </a:lnTo>
                <a:lnTo>
                  <a:pt x="6296" y="5293524"/>
                </a:lnTo>
                <a:lnTo>
                  <a:pt x="24065" y="5335629"/>
                </a:lnTo>
                <a:lnTo>
                  <a:pt x="51628" y="5371301"/>
                </a:lnTo>
                <a:lnTo>
                  <a:pt x="87302" y="5398860"/>
                </a:lnTo>
                <a:lnTo>
                  <a:pt x="129408" y="5416628"/>
                </a:lnTo>
                <a:lnTo>
                  <a:pt x="176266" y="5422923"/>
                </a:lnTo>
                <a:lnTo>
                  <a:pt x="4064452" y="5422923"/>
                </a:lnTo>
                <a:lnTo>
                  <a:pt x="4111309" y="5416628"/>
                </a:lnTo>
                <a:lnTo>
                  <a:pt x="4153413" y="5398860"/>
                </a:lnTo>
                <a:lnTo>
                  <a:pt x="4189085" y="5371301"/>
                </a:lnTo>
                <a:lnTo>
                  <a:pt x="4216645" y="5335629"/>
                </a:lnTo>
                <a:lnTo>
                  <a:pt x="4234412" y="5293524"/>
                </a:lnTo>
                <a:lnTo>
                  <a:pt x="4240708" y="5246667"/>
                </a:lnTo>
                <a:lnTo>
                  <a:pt x="4240708" y="176266"/>
                </a:lnTo>
                <a:lnTo>
                  <a:pt x="4234412" y="129408"/>
                </a:lnTo>
                <a:lnTo>
                  <a:pt x="4216645" y="87302"/>
                </a:lnTo>
                <a:lnTo>
                  <a:pt x="4189085" y="51628"/>
                </a:lnTo>
                <a:lnTo>
                  <a:pt x="4153413" y="24065"/>
                </a:lnTo>
                <a:lnTo>
                  <a:pt x="4111309" y="6296"/>
                </a:lnTo>
                <a:lnTo>
                  <a:pt x="4064452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225662" y="1967898"/>
            <a:ext cx="4241165" cy="5423535"/>
          </a:xfrm>
          <a:custGeom>
            <a:avLst/>
            <a:gdLst/>
            <a:ahLst/>
            <a:cxnLst/>
            <a:rect l="l" t="t" r="r" b="b"/>
            <a:pathLst>
              <a:path w="4241165" h="5423534">
                <a:moveTo>
                  <a:pt x="4026421" y="0"/>
                </a:moveTo>
                <a:lnTo>
                  <a:pt x="214276" y="0"/>
                </a:lnTo>
                <a:lnTo>
                  <a:pt x="165144" y="5659"/>
                </a:lnTo>
                <a:lnTo>
                  <a:pt x="120042" y="21781"/>
                </a:lnTo>
                <a:lnTo>
                  <a:pt x="80257" y="47078"/>
                </a:lnTo>
                <a:lnTo>
                  <a:pt x="47073" y="80263"/>
                </a:lnTo>
                <a:lnTo>
                  <a:pt x="21779" y="120051"/>
                </a:lnTo>
                <a:lnTo>
                  <a:pt x="5659" y="165154"/>
                </a:lnTo>
                <a:lnTo>
                  <a:pt x="0" y="214286"/>
                </a:lnTo>
                <a:lnTo>
                  <a:pt x="0" y="5208637"/>
                </a:lnTo>
                <a:lnTo>
                  <a:pt x="5659" y="5257772"/>
                </a:lnTo>
                <a:lnTo>
                  <a:pt x="21779" y="5302877"/>
                </a:lnTo>
                <a:lnTo>
                  <a:pt x="47073" y="5342664"/>
                </a:lnTo>
                <a:lnTo>
                  <a:pt x="80257" y="5375849"/>
                </a:lnTo>
                <a:lnTo>
                  <a:pt x="120042" y="5401144"/>
                </a:lnTo>
                <a:lnTo>
                  <a:pt x="165144" y="5417264"/>
                </a:lnTo>
                <a:lnTo>
                  <a:pt x="214276" y="5422923"/>
                </a:lnTo>
                <a:lnTo>
                  <a:pt x="4026421" y="5422923"/>
                </a:lnTo>
                <a:lnTo>
                  <a:pt x="4075554" y="5417264"/>
                </a:lnTo>
                <a:lnTo>
                  <a:pt x="4120657" y="5401144"/>
                </a:lnTo>
                <a:lnTo>
                  <a:pt x="4160445" y="5375849"/>
                </a:lnTo>
                <a:lnTo>
                  <a:pt x="4193630" y="5342664"/>
                </a:lnTo>
                <a:lnTo>
                  <a:pt x="4218927" y="5302877"/>
                </a:lnTo>
                <a:lnTo>
                  <a:pt x="4235048" y="5257772"/>
                </a:lnTo>
                <a:lnTo>
                  <a:pt x="4240708" y="5208637"/>
                </a:lnTo>
                <a:lnTo>
                  <a:pt x="4240708" y="214286"/>
                </a:lnTo>
                <a:lnTo>
                  <a:pt x="4235048" y="165154"/>
                </a:lnTo>
                <a:lnTo>
                  <a:pt x="4218927" y="120051"/>
                </a:lnTo>
                <a:lnTo>
                  <a:pt x="4193630" y="80263"/>
                </a:lnTo>
                <a:lnTo>
                  <a:pt x="4160445" y="47078"/>
                </a:lnTo>
                <a:lnTo>
                  <a:pt x="4120657" y="21781"/>
                </a:lnTo>
                <a:lnTo>
                  <a:pt x="4075554" y="5659"/>
                </a:lnTo>
                <a:lnTo>
                  <a:pt x="4026421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2049" cy="11308556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07543" y="577069"/>
            <a:ext cx="6875947" cy="6309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120"/>
              </a:spcBef>
            </a:pPr>
            <a:r>
              <a:rPr sz="4000" dirty="0">
                <a:latin typeface="TT Travels Text Trl ExtraBold" panose="020B0003040000020204" pitchFamily="34" charset="0"/>
                <a:cs typeface="Lucida Sans Unicode"/>
              </a:rPr>
              <a:t>НАША ПРОДУКЦИЯ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81937" y="1785080"/>
            <a:ext cx="57658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640">
              <a:lnSpc>
                <a:spcPct val="100000"/>
              </a:lnSpc>
              <a:spcBef>
                <a:spcPts val="1650"/>
              </a:spcBef>
            </a:pPr>
            <a:r>
              <a:rPr sz="2800" b="1" dirty="0">
                <a:solidFill>
                  <a:schemeClr val="bg1"/>
                </a:solidFill>
                <a:latin typeface="TT Travels Text Trl" panose="020B0003040000020204" pitchFamily="34" charset="0"/>
                <a:ea typeface="+mj-ea"/>
                <a:cs typeface="Lucida Sans Unicode"/>
              </a:rPr>
              <a:t>01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550173" y="1835093"/>
            <a:ext cx="7533640" cy="330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spcBef>
                <a:spcPts val="90"/>
              </a:spcBef>
            </a:pPr>
            <a:r>
              <a:rPr sz="2150"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регулирующие, запорные и </a:t>
            </a:r>
            <a:r>
              <a:rPr sz="215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отсечные</a:t>
            </a:r>
            <a:r>
              <a:rPr sz="2150"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 </a:t>
            </a:r>
            <a:r>
              <a:rPr sz="215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клапаны</a:t>
            </a:r>
            <a:endParaRPr sz="2150" spc="-80" dirty="0">
              <a:solidFill>
                <a:srgbClr val="FFFFFF"/>
              </a:solidFill>
              <a:latin typeface="TT Travels Text Trl" panose="020B0003040000020204" pitchFamily="34" charset="0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97352" y="1313886"/>
            <a:ext cx="3025478" cy="607693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647691" y="1244265"/>
            <a:ext cx="3627952" cy="6146556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904842" y="6615192"/>
            <a:ext cx="4651376" cy="4009615"/>
          </a:xfrm>
          <a:prstGeom prst="rect">
            <a:avLst/>
          </a:prstGeom>
        </p:spPr>
      </p:pic>
      <p:sp>
        <p:nvSpPr>
          <p:cNvPr id="19" name="object 10">
            <a:extLst>
              <a:ext uri="{FF2B5EF4-FFF2-40B4-BE49-F238E27FC236}">
                <a16:creationId xmlns:a16="http://schemas.microsoft.com/office/drawing/2014/main" id="{ABCC23F8-6DF4-7BB4-D84A-19727A0F154A}"/>
              </a:ext>
            </a:extLst>
          </p:cNvPr>
          <p:cNvSpPr txBox="1"/>
          <p:nvPr/>
        </p:nvSpPr>
        <p:spPr>
          <a:xfrm>
            <a:off x="1550173" y="2589429"/>
            <a:ext cx="7533640" cy="3468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>
              <a:spcBef>
                <a:spcPts val="90"/>
              </a:spcBef>
            </a:pPr>
            <a:r>
              <a:rPr sz="215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цифровые</a:t>
            </a:r>
            <a:r>
              <a:rPr sz="2150"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 буйковые </a:t>
            </a:r>
            <a:r>
              <a:rPr sz="215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датчики</a:t>
            </a:r>
            <a:r>
              <a:rPr sz="2150"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 </a:t>
            </a:r>
            <a:r>
              <a:rPr sz="215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уровня</a:t>
            </a:r>
            <a:endParaRPr sz="2150" spc="-80" dirty="0">
              <a:solidFill>
                <a:srgbClr val="FFFFFF"/>
              </a:solidFill>
              <a:latin typeface="TT Travels Text Trl" panose="020B0003040000020204" pitchFamily="34" charset="0"/>
            </a:endParaRPr>
          </a:p>
        </p:txBody>
      </p:sp>
      <p:sp>
        <p:nvSpPr>
          <p:cNvPr id="24" name="object 8">
            <a:extLst>
              <a:ext uri="{FF2B5EF4-FFF2-40B4-BE49-F238E27FC236}">
                <a16:creationId xmlns:a16="http://schemas.microsoft.com/office/drawing/2014/main" id="{9AEDA5C5-BDF3-A658-E971-9EA5AEBEB0D9}"/>
              </a:ext>
            </a:extLst>
          </p:cNvPr>
          <p:cNvSpPr txBox="1"/>
          <p:nvPr/>
        </p:nvSpPr>
        <p:spPr>
          <a:xfrm>
            <a:off x="581937" y="2547431"/>
            <a:ext cx="57658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640">
              <a:lnSpc>
                <a:spcPct val="100000"/>
              </a:lnSpc>
              <a:spcBef>
                <a:spcPts val="1650"/>
              </a:spcBef>
            </a:pPr>
            <a:r>
              <a:rPr sz="2800" b="1" dirty="0">
                <a:solidFill>
                  <a:schemeClr val="bg1"/>
                </a:solidFill>
                <a:latin typeface="TT Travels Text Trl" panose="020B0003040000020204" pitchFamily="34" charset="0"/>
                <a:ea typeface="+mj-ea"/>
                <a:cs typeface="Lucida Sans Unicode"/>
              </a:rPr>
              <a:t>0</a:t>
            </a:r>
            <a:r>
              <a:rPr lang="en-US" sz="2800" b="1" dirty="0">
                <a:solidFill>
                  <a:schemeClr val="bg1"/>
                </a:solidFill>
                <a:latin typeface="TT Travels Text Trl" panose="020B0003040000020204" pitchFamily="34" charset="0"/>
                <a:ea typeface="+mj-ea"/>
                <a:cs typeface="Lucida Sans Unicode"/>
              </a:rPr>
              <a:t>2</a:t>
            </a:r>
            <a:endParaRPr sz="2800" b="1" dirty="0">
              <a:solidFill>
                <a:schemeClr val="bg1"/>
              </a:solidFill>
              <a:latin typeface="TT Travels Text Trl" panose="020B0003040000020204" pitchFamily="34" charset="0"/>
              <a:ea typeface="+mj-ea"/>
              <a:cs typeface="Lucida Sans Unicode"/>
            </a:endParaRPr>
          </a:p>
        </p:txBody>
      </p:sp>
      <p:sp>
        <p:nvSpPr>
          <p:cNvPr id="20" name="object 10">
            <a:extLst>
              <a:ext uri="{FF2B5EF4-FFF2-40B4-BE49-F238E27FC236}">
                <a16:creationId xmlns:a16="http://schemas.microsoft.com/office/drawing/2014/main" id="{C0DED8CB-0F4B-134A-31B3-A68A41EBEE39}"/>
              </a:ext>
            </a:extLst>
          </p:cNvPr>
          <p:cNvSpPr txBox="1"/>
          <p:nvPr/>
        </p:nvSpPr>
        <p:spPr>
          <a:xfrm>
            <a:off x="1550173" y="3309782"/>
            <a:ext cx="7533640" cy="6777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>
              <a:spcBef>
                <a:spcPts val="90"/>
              </a:spcBef>
            </a:pPr>
            <a:r>
              <a:rPr sz="2150"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клапаны для высоких давлений </a:t>
            </a:r>
            <a:r>
              <a:rPr sz="215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эксплуатации</a:t>
            </a:r>
            <a:r>
              <a:rPr sz="2150"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 </a:t>
            </a:r>
            <a:br>
              <a:rPr lang="en-US" sz="2150" spc="-80" dirty="0">
                <a:solidFill>
                  <a:srgbClr val="FFFFFF"/>
                </a:solidFill>
                <a:latin typeface="TT Travels Text Trl" panose="020B0003040000020204" pitchFamily="34" charset="0"/>
              </a:rPr>
            </a:br>
            <a:r>
              <a:rPr sz="2150"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и сложных </a:t>
            </a:r>
            <a:r>
              <a:rPr sz="215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условий</a:t>
            </a:r>
            <a:r>
              <a:rPr sz="2150"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 </a:t>
            </a:r>
            <a:r>
              <a:rPr sz="215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применения</a:t>
            </a:r>
            <a:endParaRPr sz="2150" spc="-80" dirty="0">
              <a:solidFill>
                <a:srgbClr val="FFFFFF"/>
              </a:solidFill>
              <a:latin typeface="TT Travels Text Trl" panose="020B0003040000020204" pitchFamily="34" charset="0"/>
            </a:endParaRPr>
          </a:p>
        </p:txBody>
      </p:sp>
      <p:sp>
        <p:nvSpPr>
          <p:cNvPr id="25" name="object 8">
            <a:extLst>
              <a:ext uri="{FF2B5EF4-FFF2-40B4-BE49-F238E27FC236}">
                <a16:creationId xmlns:a16="http://schemas.microsoft.com/office/drawing/2014/main" id="{2370AA59-C637-81B3-78FB-27B4B15368F4}"/>
              </a:ext>
            </a:extLst>
          </p:cNvPr>
          <p:cNvSpPr txBox="1"/>
          <p:nvPr/>
        </p:nvSpPr>
        <p:spPr>
          <a:xfrm>
            <a:off x="581937" y="3309782"/>
            <a:ext cx="57658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640">
              <a:lnSpc>
                <a:spcPct val="100000"/>
              </a:lnSpc>
              <a:spcBef>
                <a:spcPts val="1650"/>
              </a:spcBef>
            </a:pPr>
            <a:r>
              <a:rPr sz="2800" b="1" dirty="0">
                <a:solidFill>
                  <a:schemeClr val="bg1"/>
                </a:solidFill>
                <a:latin typeface="TT Travels Text Trl" panose="020B0003040000020204" pitchFamily="34" charset="0"/>
                <a:ea typeface="+mj-ea"/>
                <a:cs typeface="Lucida Sans Unicode"/>
              </a:rPr>
              <a:t>0</a:t>
            </a:r>
            <a:r>
              <a:rPr lang="en-US" sz="2800" b="1" dirty="0">
                <a:solidFill>
                  <a:schemeClr val="bg1"/>
                </a:solidFill>
                <a:latin typeface="TT Travels Text Trl" panose="020B0003040000020204" pitchFamily="34" charset="0"/>
                <a:ea typeface="+mj-ea"/>
                <a:cs typeface="Lucida Sans Unicode"/>
              </a:rPr>
              <a:t>3</a:t>
            </a:r>
            <a:endParaRPr sz="2800" b="1" dirty="0">
              <a:solidFill>
                <a:schemeClr val="bg1"/>
              </a:solidFill>
              <a:latin typeface="TT Travels Text Trl" panose="020B0003040000020204" pitchFamily="34" charset="0"/>
              <a:ea typeface="+mj-ea"/>
              <a:cs typeface="Lucida Sans Unicode"/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C285562-3C13-4305-352D-4BB8BC4FBA21}"/>
              </a:ext>
            </a:extLst>
          </p:cNvPr>
          <p:cNvSpPr txBox="1"/>
          <p:nvPr/>
        </p:nvSpPr>
        <p:spPr>
          <a:xfrm>
            <a:off x="1550173" y="4318996"/>
            <a:ext cx="7533640" cy="100860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>
              <a:spcBef>
                <a:spcPts val="90"/>
              </a:spcBef>
            </a:pPr>
            <a:r>
              <a:rPr sz="215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предохранительные</a:t>
            </a:r>
            <a:r>
              <a:rPr sz="2150"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 клапаны на различные условия применения в комплекте с переключающими устройствами и </a:t>
            </a:r>
            <a:r>
              <a:rPr sz="215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разрывными</a:t>
            </a:r>
            <a:r>
              <a:rPr sz="2150"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 </a:t>
            </a:r>
            <a:r>
              <a:rPr sz="215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мембранами</a:t>
            </a:r>
            <a:endParaRPr sz="2150" spc="-80" dirty="0">
              <a:solidFill>
                <a:srgbClr val="FFFFFF"/>
              </a:solidFill>
              <a:latin typeface="TT Travels Text Trl" panose="020B0003040000020204" pitchFamily="34" charset="0"/>
            </a:endParaRPr>
          </a:p>
        </p:txBody>
      </p:sp>
      <p:sp>
        <p:nvSpPr>
          <p:cNvPr id="26" name="object 8">
            <a:extLst>
              <a:ext uri="{FF2B5EF4-FFF2-40B4-BE49-F238E27FC236}">
                <a16:creationId xmlns:a16="http://schemas.microsoft.com/office/drawing/2014/main" id="{F714872C-6551-09AF-8C10-07347F497780}"/>
              </a:ext>
            </a:extLst>
          </p:cNvPr>
          <p:cNvSpPr txBox="1"/>
          <p:nvPr/>
        </p:nvSpPr>
        <p:spPr>
          <a:xfrm>
            <a:off x="581937" y="4318996"/>
            <a:ext cx="57658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640">
              <a:lnSpc>
                <a:spcPct val="100000"/>
              </a:lnSpc>
              <a:spcBef>
                <a:spcPts val="1650"/>
              </a:spcBef>
            </a:pPr>
            <a:r>
              <a:rPr sz="2800" b="1" dirty="0">
                <a:solidFill>
                  <a:schemeClr val="bg1"/>
                </a:solidFill>
                <a:latin typeface="TT Travels Text Trl" panose="020B0003040000020204" pitchFamily="34" charset="0"/>
                <a:ea typeface="+mj-ea"/>
                <a:cs typeface="Lucida Sans Unicode"/>
              </a:rPr>
              <a:t>0</a:t>
            </a:r>
            <a:r>
              <a:rPr lang="en-US" sz="2800" b="1" dirty="0">
                <a:solidFill>
                  <a:schemeClr val="bg1"/>
                </a:solidFill>
                <a:latin typeface="TT Travels Text Trl" panose="020B0003040000020204" pitchFamily="34" charset="0"/>
                <a:ea typeface="+mj-ea"/>
                <a:cs typeface="Lucida Sans Unicode"/>
              </a:rPr>
              <a:t>4</a:t>
            </a:r>
            <a:endParaRPr sz="2800" b="1" dirty="0">
              <a:solidFill>
                <a:schemeClr val="bg1"/>
              </a:solidFill>
              <a:latin typeface="TT Travels Text Trl" panose="020B0003040000020204" pitchFamily="34" charset="0"/>
              <a:ea typeface="+mj-ea"/>
              <a:cs typeface="Lucida Sans Unicode"/>
            </a:endParaRPr>
          </a:p>
        </p:txBody>
      </p:sp>
      <p:sp>
        <p:nvSpPr>
          <p:cNvPr id="22" name="object 10">
            <a:extLst>
              <a:ext uri="{FF2B5EF4-FFF2-40B4-BE49-F238E27FC236}">
                <a16:creationId xmlns:a16="http://schemas.microsoft.com/office/drawing/2014/main" id="{9D78083E-7016-8242-115A-8F99F1EBEDE5}"/>
              </a:ext>
            </a:extLst>
          </p:cNvPr>
          <p:cNvSpPr txBox="1"/>
          <p:nvPr/>
        </p:nvSpPr>
        <p:spPr>
          <a:xfrm>
            <a:off x="1550173" y="5701067"/>
            <a:ext cx="7533640" cy="3468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>
              <a:spcBef>
                <a:spcPts val="90"/>
              </a:spcBef>
            </a:pPr>
            <a:r>
              <a:rPr sz="215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ультразвуковые</a:t>
            </a:r>
            <a:r>
              <a:rPr sz="2150"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 расходомеры</a:t>
            </a:r>
          </a:p>
        </p:txBody>
      </p:sp>
      <p:sp>
        <p:nvSpPr>
          <p:cNvPr id="27" name="object 8">
            <a:extLst>
              <a:ext uri="{FF2B5EF4-FFF2-40B4-BE49-F238E27FC236}">
                <a16:creationId xmlns:a16="http://schemas.microsoft.com/office/drawing/2014/main" id="{C198DDF3-AA02-FAC0-8BC8-A5E10C9F6D55}"/>
              </a:ext>
            </a:extLst>
          </p:cNvPr>
          <p:cNvSpPr txBox="1"/>
          <p:nvPr/>
        </p:nvSpPr>
        <p:spPr>
          <a:xfrm>
            <a:off x="581937" y="5659069"/>
            <a:ext cx="57658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640">
              <a:lnSpc>
                <a:spcPct val="100000"/>
              </a:lnSpc>
              <a:spcBef>
                <a:spcPts val="1650"/>
              </a:spcBef>
            </a:pPr>
            <a:r>
              <a:rPr sz="2800" b="1" dirty="0">
                <a:solidFill>
                  <a:schemeClr val="bg1"/>
                </a:solidFill>
                <a:latin typeface="TT Travels Text Trl" panose="020B0003040000020204" pitchFamily="34" charset="0"/>
                <a:ea typeface="+mj-ea"/>
                <a:cs typeface="Lucida Sans Unicode"/>
              </a:rPr>
              <a:t>0</a:t>
            </a:r>
            <a:r>
              <a:rPr lang="en-US" sz="2800" b="1" dirty="0">
                <a:solidFill>
                  <a:schemeClr val="bg1"/>
                </a:solidFill>
                <a:latin typeface="TT Travels Text Trl" panose="020B0003040000020204" pitchFamily="34" charset="0"/>
                <a:ea typeface="+mj-ea"/>
                <a:cs typeface="Lucida Sans Unicode"/>
              </a:rPr>
              <a:t>5</a:t>
            </a:r>
            <a:endParaRPr sz="2800" b="1" dirty="0">
              <a:solidFill>
                <a:schemeClr val="bg1"/>
              </a:solidFill>
              <a:latin typeface="TT Travels Text Trl" panose="020B0003040000020204" pitchFamily="34" charset="0"/>
              <a:ea typeface="+mj-ea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50173" y="6463418"/>
            <a:ext cx="6141085" cy="3468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>
              <a:spcBef>
                <a:spcPts val="90"/>
              </a:spcBef>
            </a:pPr>
            <a:r>
              <a:rPr sz="2150"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компрессорное и насосное оборудование</a:t>
            </a:r>
          </a:p>
        </p:txBody>
      </p:sp>
      <p:sp>
        <p:nvSpPr>
          <p:cNvPr id="28" name="object 8">
            <a:extLst>
              <a:ext uri="{FF2B5EF4-FFF2-40B4-BE49-F238E27FC236}">
                <a16:creationId xmlns:a16="http://schemas.microsoft.com/office/drawing/2014/main" id="{CF8810BD-DA3D-682D-8FDE-053EDE11874B}"/>
              </a:ext>
            </a:extLst>
          </p:cNvPr>
          <p:cNvSpPr txBox="1"/>
          <p:nvPr/>
        </p:nvSpPr>
        <p:spPr>
          <a:xfrm>
            <a:off x="581937" y="6421420"/>
            <a:ext cx="57658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640">
              <a:lnSpc>
                <a:spcPct val="100000"/>
              </a:lnSpc>
              <a:spcBef>
                <a:spcPts val="1650"/>
              </a:spcBef>
            </a:pPr>
            <a:r>
              <a:rPr sz="2800" b="1" dirty="0">
                <a:solidFill>
                  <a:schemeClr val="bg1"/>
                </a:solidFill>
                <a:latin typeface="TT Travels Text Trl" panose="020B0003040000020204" pitchFamily="34" charset="0"/>
                <a:ea typeface="+mj-ea"/>
                <a:cs typeface="Lucida Sans Unicode"/>
              </a:rPr>
              <a:t>0</a:t>
            </a:r>
            <a:r>
              <a:rPr lang="en-US" sz="2800" b="1" dirty="0">
                <a:solidFill>
                  <a:schemeClr val="bg1"/>
                </a:solidFill>
                <a:latin typeface="TT Travels Text Trl" panose="020B0003040000020204" pitchFamily="34" charset="0"/>
                <a:ea typeface="+mj-ea"/>
                <a:cs typeface="Lucida Sans Unicode"/>
              </a:rPr>
              <a:t>6</a:t>
            </a:r>
            <a:endParaRPr sz="2800" b="1" dirty="0">
              <a:solidFill>
                <a:schemeClr val="bg1"/>
              </a:solidFill>
              <a:latin typeface="TT Travels Text Trl" panose="020B0003040000020204" pitchFamily="34" charset="0"/>
              <a:ea typeface="+mj-ea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50173" y="7183771"/>
            <a:ext cx="7310120" cy="6739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spcBef>
                <a:spcPts val="90"/>
              </a:spcBef>
            </a:pPr>
            <a:r>
              <a:rPr sz="2150"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запасные части для динамического оборудования и </a:t>
            </a:r>
            <a:r>
              <a:rPr sz="215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клапанов</a:t>
            </a:r>
            <a:endParaRPr sz="2150" spc="-80" dirty="0">
              <a:solidFill>
                <a:srgbClr val="FFFFFF"/>
              </a:solidFill>
              <a:latin typeface="TT Travels Text Trl" panose="020B0003040000020204" pitchFamily="34" charset="0"/>
            </a:endParaRPr>
          </a:p>
        </p:txBody>
      </p:sp>
      <p:sp>
        <p:nvSpPr>
          <p:cNvPr id="29" name="object 8">
            <a:extLst>
              <a:ext uri="{FF2B5EF4-FFF2-40B4-BE49-F238E27FC236}">
                <a16:creationId xmlns:a16="http://schemas.microsoft.com/office/drawing/2014/main" id="{017EC427-0C3C-3FFF-E295-AF5B3147E1C7}"/>
              </a:ext>
            </a:extLst>
          </p:cNvPr>
          <p:cNvSpPr txBox="1"/>
          <p:nvPr/>
        </p:nvSpPr>
        <p:spPr>
          <a:xfrm>
            <a:off x="581937" y="7183771"/>
            <a:ext cx="57658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640">
              <a:lnSpc>
                <a:spcPct val="100000"/>
              </a:lnSpc>
              <a:spcBef>
                <a:spcPts val="1650"/>
              </a:spcBef>
            </a:pPr>
            <a:r>
              <a:rPr sz="2800" b="1" dirty="0">
                <a:solidFill>
                  <a:schemeClr val="bg1"/>
                </a:solidFill>
                <a:latin typeface="TT Travels Text Trl" panose="020B0003040000020204" pitchFamily="34" charset="0"/>
                <a:ea typeface="+mj-ea"/>
                <a:cs typeface="Lucida Sans Unicode"/>
              </a:rPr>
              <a:t>0</a:t>
            </a:r>
            <a:r>
              <a:rPr lang="en-US" sz="2800" b="1" dirty="0">
                <a:solidFill>
                  <a:schemeClr val="bg1"/>
                </a:solidFill>
                <a:latin typeface="TT Travels Text Trl" panose="020B0003040000020204" pitchFamily="34" charset="0"/>
                <a:ea typeface="+mj-ea"/>
                <a:cs typeface="Lucida Sans Unicode"/>
              </a:rPr>
              <a:t>7</a:t>
            </a:r>
            <a:endParaRPr sz="2800" b="1" dirty="0">
              <a:solidFill>
                <a:schemeClr val="bg1"/>
              </a:solidFill>
              <a:latin typeface="TT Travels Text Trl" panose="020B0003040000020204" pitchFamily="34" charset="0"/>
              <a:ea typeface="+mj-ea"/>
              <a:cs typeface="Lucida Sans Unicode"/>
            </a:endParaRPr>
          </a:p>
        </p:txBody>
      </p:sp>
      <p:sp>
        <p:nvSpPr>
          <p:cNvPr id="30" name="object 8">
            <a:extLst>
              <a:ext uri="{FF2B5EF4-FFF2-40B4-BE49-F238E27FC236}">
                <a16:creationId xmlns:a16="http://schemas.microsoft.com/office/drawing/2014/main" id="{5CA08A51-15B2-C977-BDDA-7FA0D0E7E6DD}"/>
              </a:ext>
            </a:extLst>
          </p:cNvPr>
          <p:cNvSpPr txBox="1"/>
          <p:nvPr/>
        </p:nvSpPr>
        <p:spPr>
          <a:xfrm>
            <a:off x="581937" y="8189134"/>
            <a:ext cx="57658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640">
              <a:lnSpc>
                <a:spcPct val="100000"/>
              </a:lnSpc>
              <a:spcBef>
                <a:spcPts val="1650"/>
              </a:spcBef>
            </a:pPr>
            <a:r>
              <a:rPr sz="2800" b="1" dirty="0">
                <a:solidFill>
                  <a:schemeClr val="bg1"/>
                </a:solidFill>
                <a:latin typeface="TT Travels Text Trl" panose="020B0003040000020204" pitchFamily="34" charset="0"/>
                <a:ea typeface="+mj-ea"/>
                <a:cs typeface="Lucida Sans Unicode"/>
              </a:rPr>
              <a:t>0</a:t>
            </a:r>
            <a:r>
              <a:rPr lang="en-US" sz="2800" b="1" dirty="0">
                <a:solidFill>
                  <a:schemeClr val="bg1"/>
                </a:solidFill>
                <a:latin typeface="TT Travels Text Trl" panose="020B0003040000020204" pitchFamily="34" charset="0"/>
                <a:ea typeface="+mj-ea"/>
                <a:cs typeface="Lucida Sans Unicode"/>
              </a:rPr>
              <a:t>8</a:t>
            </a:r>
            <a:endParaRPr sz="2800" b="1" dirty="0">
              <a:solidFill>
                <a:schemeClr val="bg1"/>
              </a:solidFill>
              <a:latin typeface="TT Travels Text Trl" panose="020B0003040000020204" pitchFamily="34" charset="0"/>
              <a:ea typeface="+mj-ea"/>
              <a:cs typeface="Lucida Sans Unicode"/>
            </a:endParaRPr>
          </a:p>
        </p:txBody>
      </p:sp>
      <p:sp>
        <p:nvSpPr>
          <p:cNvPr id="40" name="object 12">
            <a:extLst>
              <a:ext uri="{FF2B5EF4-FFF2-40B4-BE49-F238E27FC236}">
                <a16:creationId xmlns:a16="http://schemas.microsoft.com/office/drawing/2014/main" id="{B9538CB6-8C4E-A223-7D78-537BEB7FCF8C}"/>
              </a:ext>
            </a:extLst>
          </p:cNvPr>
          <p:cNvSpPr txBox="1"/>
          <p:nvPr/>
        </p:nvSpPr>
        <p:spPr>
          <a:xfrm>
            <a:off x="1550173" y="8189134"/>
            <a:ext cx="7310120" cy="134844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spcBef>
                <a:spcPts val="90"/>
              </a:spcBef>
            </a:pPr>
            <a:r>
              <a:rPr sz="215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навесное</a:t>
            </a:r>
            <a:r>
              <a:rPr sz="2150"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 оборудование и приборы для клапанов: полный ряд приводов и позиционеров, фильтры регуляторы, бустерное реле, запирающие</a:t>
            </a:r>
          </a:p>
          <a:p>
            <a:pPr marL="12700" marR="5080">
              <a:spcBef>
                <a:spcPts val="90"/>
              </a:spcBef>
            </a:pPr>
            <a:r>
              <a:rPr sz="2150"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и соленоидные клапаны и др.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3844618" y="8322591"/>
            <a:ext cx="5684668" cy="2383345"/>
          </a:xfrm>
          <a:prstGeom prst="rect">
            <a:avLst/>
          </a:prstGeom>
        </p:spPr>
        <p:txBody>
          <a:bodyPr vert="horz" wrap="square" lIns="0" tIns="4679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85"/>
              </a:spcBef>
            </a:pPr>
            <a:r>
              <a:rPr sz="8800" spc="300" dirty="0">
                <a:solidFill>
                  <a:schemeClr val="bg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1500 </a:t>
            </a:r>
            <a:r>
              <a:rPr sz="7200" spc="300" dirty="0">
                <a:solidFill>
                  <a:schemeClr val="bg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м</a:t>
            </a:r>
            <a:r>
              <a:rPr sz="7200" spc="300" baseline="30000" dirty="0">
                <a:solidFill>
                  <a:schemeClr val="bg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2</a:t>
            </a:r>
          </a:p>
          <a:p>
            <a:pPr marL="38100">
              <a:lnSpc>
                <a:spcPct val="100000"/>
              </a:lnSpc>
              <a:spcBef>
                <a:spcPts val="1055"/>
              </a:spcBef>
            </a:pPr>
            <a:r>
              <a:rPr sz="2700" spc="-80" dirty="0">
                <a:solidFill>
                  <a:srgbClr val="FFFFFF"/>
                </a:solidFill>
                <a:latin typeface="TT Travels Text Trl" panose="020B0003040000020204" pitchFamily="34" charset="0"/>
                <a:ea typeface="+mj-ea"/>
              </a:rPr>
              <a:t>складские помещения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782482" y="5492979"/>
            <a:ext cx="6913028" cy="2421817"/>
          </a:xfrm>
          <a:prstGeom prst="rect">
            <a:avLst/>
          </a:prstGeom>
        </p:spPr>
        <p:txBody>
          <a:bodyPr vert="horz" wrap="square" lIns="0" tIns="4679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85"/>
              </a:spcBef>
            </a:pPr>
            <a:r>
              <a:rPr sz="8800" spc="300" dirty="0">
                <a:solidFill>
                  <a:schemeClr val="bg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&gt;1</a:t>
            </a:r>
            <a:r>
              <a:rPr lang="ru-RU" sz="8800" spc="300" dirty="0">
                <a:solidFill>
                  <a:schemeClr val="bg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30 </a:t>
            </a:r>
            <a:r>
              <a:rPr lang="ru-RU" sz="7200" spc="300" dirty="0">
                <a:solidFill>
                  <a:schemeClr val="bg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тыс.</a:t>
            </a:r>
            <a:endParaRPr sz="7200" spc="300" dirty="0">
              <a:solidFill>
                <a:schemeClr val="bg1"/>
              </a:solidFill>
              <a:latin typeface="TT Travels Text Trl ExtraBold" panose="020B0003040000020204" pitchFamily="34" charset="0"/>
              <a:ea typeface="+mj-ea"/>
              <a:cs typeface="Lucida Sans Unicode"/>
            </a:endParaRPr>
          </a:p>
          <a:p>
            <a:pPr marL="128905">
              <a:lnSpc>
                <a:spcPct val="100000"/>
              </a:lnSpc>
              <a:spcBef>
                <a:spcPts val="1055"/>
              </a:spcBef>
            </a:pPr>
            <a:r>
              <a:rPr sz="2700" spc="-80" dirty="0">
                <a:solidFill>
                  <a:srgbClr val="FFFFFF"/>
                </a:solidFill>
                <a:latin typeface="TT Travels Text Trl" panose="020B0003040000020204" pitchFamily="34" charset="0"/>
                <a:ea typeface="+mj-ea"/>
              </a:rPr>
              <a:t>поставленны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228367" y="5510300"/>
            <a:ext cx="4204335" cy="2421817"/>
          </a:xfrm>
          <a:prstGeom prst="rect">
            <a:avLst/>
          </a:prstGeom>
        </p:spPr>
        <p:txBody>
          <a:bodyPr vert="horz" wrap="square" lIns="0" tIns="4679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85"/>
              </a:spcBef>
            </a:pPr>
            <a:r>
              <a:rPr sz="8800" spc="300" dirty="0">
                <a:solidFill>
                  <a:schemeClr val="bg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&gt;200</a:t>
            </a:r>
          </a:p>
          <a:p>
            <a:pPr marL="105410">
              <a:lnSpc>
                <a:spcPct val="100000"/>
              </a:lnSpc>
              <a:spcBef>
                <a:spcPts val="1055"/>
              </a:spcBef>
            </a:pPr>
            <a:r>
              <a:rPr sz="2700" spc="-80" dirty="0">
                <a:solidFill>
                  <a:srgbClr val="FFFFFF"/>
                </a:solidFill>
                <a:latin typeface="TT Travels Text Trl" panose="020B0003040000020204" pitchFamily="34" charset="0"/>
                <a:ea typeface="+mj-ea"/>
              </a:rPr>
              <a:t>сотрудников в компании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19990" y="5510300"/>
            <a:ext cx="4850760" cy="2383345"/>
          </a:xfrm>
          <a:prstGeom prst="rect">
            <a:avLst/>
          </a:prstGeom>
        </p:spPr>
        <p:txBody>
          <a:bodyPr vert="horz" wrap="square" lIns="0" tIns="4679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85"/>
              </a:spcBef>
            </a:pPr>
            <a:r>
              <a:rPr sz="8800" spc="300" dirty="0">
                <a:solidFill>
                  <a:schemeClr val="bg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1998</a:t>
            </a:r>
          </a:p>
          <a:p>
            <a:pPr marL="38100">
              <a:lnSpc>
                <a:spcPct val="100000"/>
              </a:lnSpc>
              <a:spcBef>
                <a:spcPts val="1055"/>
              </a:spcBef>
            </a:pPr>
            <a:r>
              <a:rPr sz="2700" spc="-80" dirty="0">
                <a:solidFill>
                  <a:srgbClr val="FFFFFF"/>
                </a:solidFill>
                <a:latin typeface="TT Travels Text Trl" panose="020B0003040000020204" pitchFamily="34" charset="0"/>
                <a:ea typeface="+mj-ea"/>
              </a:rPr>
              <a:t>год основания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34174" y="487948"/>
            <a:ext cx="12736739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0"/>
              </a:spcBef>
            </a:pPr>
            <a:r>
              <a:rPr sz="8800" spc="300" dirty="0" err="1">
                <a:latin typeface="TT Travels Text Trl ExtraBold" panose="020B0003040000020204" pitchFamily="34" charset="0"/>
                <a:cs typeface="Lucida Sans Unicode"/>
              </a:rPr>
              <a:t>Великий</a:t>
            </a:r>
            <a:r>
              <a:rPr lang="en-US" sz="8800" spc="300" dirty="0">
                <a:latin typeface="TT Travels Text Trl ExtraBold" panose="020B0003040000020204" pitchFamily="34" charset="0"/>
                <a:cs typeface="Lucida Sans Unicode"/>
              </a:rPr>
              <a:t> </a:t>
            </a:r>
            <a:r>
              <a:rPr lang="ru-RU" sz="8800" spc="300" dirty="0">
                <a:latin typeface="TT Travels Text Trl ExtraBold" panose="020B0003040000020204" pitchFamily="34" charset="0"/>
                <a:cs typeface="Lucida Sans Unicode"/>
              </a:rPr>
              <a:t>Новгород</a:t>
            </a:r>
            <a:endParaRPr sz="8800" spc="300" dirty="0">
              <a:latin typeface="TT Travels Text Trl ExtraBold" panose="020B0003040000020204" pitchFamily="34" charset="0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1409" y="8322497"/>
            <a:ext cx="5813705" cy="2383345"/>
          </a:xfrm>
          <a:prstGeom prst="rect">
            <a:avLst/>
          </a:prstGeom>
        </p:spPr>
        <p:txBody>
          <a:bodyPr vert="horz" wrap="square" lIns="0" tIns="467995" rIns="0" bIns="0" rtlCol="0">
            <a:spAutoFit/>
          </a:bodyPr>
          <a:lstStyle/>
          <a:p>
            <a:pPr marL="12700">
              <a:spcBef>
                <a:spcPts val="3685"/>
              </a:spcBef>
            </a:pPr>
            <a:r>
              <a:rPr sz="8800" spc="300" dirty="0">
                <a:solidFill>
                  <a:schemeClr val="bg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5500 </a:t>
            </a:r>
            <a:r>
              <a:rPr sz="7200" spc="300" dirty="0">
                <a:solidFill>
                  <a:schemeClr val="bg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м</a:t>
            </a:r>
            <a:r>
              <a:rPr sz="7200" spc="300" baseline="30000" dirty="0">
                <a:solidFill>
                  <a:schemeClr val="bg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2</a:t>
            </a:r>
          </a:p>
          <a:p>
            <a:pPr marL="69215">
              <a:lnSpc>
                <a:spcPct val="100000"/>
              </a:lnSpc>
              <a:spcBef>
                <a:spcPts val="1055"/>
              </a:spcBef>
            </a:pPr>
            <a:r>
              <a:rPr sz="2700" spc="-80" dirty="0">
                <a:solidFill>
                  <a:srgbClr val="FFFFFF"/>
                </a:solidFill>
                <a:latin typeface="TT Travels Text Trl" panose="020B0003040000020204" pitchFamily="34" charset="0"/>
                <a:ea typeface="+mj-ea"/>
              </a:rPr>
              <a:t>производственные площади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313948" y="8322497"/>
            <a:ext cx="6218411" cy="2383345"/>
          </a:xfrm>
          <a:prstGeom prst="rect">
            <a:avLst/>
          </a:prstGeom>
        </p:spPr>
        <p:txBody>
          <a:bodyPr vert="horz" wrap="square" lIns="0" tIns="4679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85"/>
              </a:spcBef>
            </a:pPr>
            <a:r>
              <a:rPr sz="8800" spc="300" dirty="0">
                <a:solidFill>
                  <a:schemeClr val="bg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2000 </a:t>
            </a:r>
            <a:r>
              <a:rPr sz="7200" spc="300" dirty="0">
                <a:solidFill>
                  <a:schemeClr val="bg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м</a:t>
            </a:r>
            <a:r>
              <a:rPr sz="7200" spc="300" baseline="30000" dirty="0">
                <a:solidFill>
                  <a:schemeClr val="bg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2</a:t>
            </a:r>
          </a:p>
          <a:p>
            <a:pPr marL="38100">
              <a:lnSpc>
                <a:spcPct val="100000"/>
              </a:lnSpc>
              <a:spcBef>
                <a:spcPts val="1055"/>
              </a:spcBef>
            </a:pPr>
            <a:r>
              <a:rPr sz="2700" spc="-80" dirty="0">
                <a:solidFill>
                  <a:srgbClr val="FFFFFF"/>
                </a:solidFill>
                <a:latin typeface="TT Travels Text Trl" panose="020B0003040000020204" pitchFamily="34" charset="0"/>
                <a:ea typeface="+mj-ea"/>
              </a:rPr>
              <a:t>офисные помещения</a:t>
            </a:r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2604547D-7902-0967-F4B0-6C16A0B5C9B9}"/>
              </a:ext>
            </a:extLst>
          </p:cNvPr>
          <p:cNvSpPr txBox="1">
            <a:spLocks/>
          </p:cNvSpPr>
          <p:nvPr/>
        </p:nvSpPr>
        <p:spPr>
          <a:xfrm>
            <a:off x="511022" y="1862485"/>
            <a:ext cx="7384469" cy="415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4100" b="0" i="0">
                <a:solidFill>
                  <a:schemeClr val="bg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05410">
              <a:spcBef>
                <a:spcPts val="1714"/>
              </a:spcBef>
            </a:pPr>
            <a:r>
              <a:rPr lang="ru-RU" sz="2700"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место расположения АО «ДС </a:t>
            </a:r>
            <a:r>
              <a:rPr lang="ru-RU" sz="270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Контролз</a:t>
            </a:r>
            <a:r>
              <a:rPr lang="ru-RU" sz="2700"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»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1941" y="4411992"/>
            <a:ext cx="4433350" cy="20930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5"/>
              </a:spcBef>
            </a:pPr>
            <a:r>
              <a:rPr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4 июня 1998 г. – государственная регистрация компании.</a:t>
            </a:r>
          </a:p>
          <a:p>
            <a:pPr marL="12700" marR="272415">
              <a:lnSpc>
                <a:spcPct val="101800"/>
              </a:lnSpc>
              <a:spcBef>
                <a:spcPts val="825"/>
              </a:spcBef>
            </a:pPr>
            <a:r>
              <a:rPr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Освоение выпуска подъёмных клапанов серий 35002, 21000, цифрового датчика </a:t>
            </a:r>
            <a:r>
              <a:rPr sz="1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уровня</a:t>
            </a:r>
            <a:r>
              <a:rPr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 </a:t>
            </a:r>
            <a:b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</a:br>
            <a:r>
              <a:rPr sz="1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буйкового</a:t>
            </a:r>
            <a:r>
              <a:rPr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 типа.</a:t>
            </a:r>
          </a:p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Первые крупные поставки.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504147" y="4401437"/>
            <a:ext cx="4723165" cy="585519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Приобретение 4 станков с ЧПУ</a:t>
            </a:r>
          </a:p>
          <a:p>
            <a:pPr marL="12700" marR="168275">
              <a:lnSpc>
                <a:spcPct val="101800"/>
              </a:lnSpc>
            </a:pPr>
            <a:r>
              <a:rPr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и организация участка механической обработки.</a:t>
            </a:r>
          </a:p>
          <a:p>
            <a:pPr marL="12700" marR="1064260">
              <a:lnSpc>
                <a:spcPct val="101800"/>
              </a:lnSpc>
              <a:spcBef>
                <a:spcPts val="825"/>
              </a:spcBef>
            </a:pPr>
            <a:r>
              <a:rPr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Открытие сервисного </a:t>
            </a:r>
            <a:r>
              <a:rPr sz="1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центра</a:t>
            </a:r>
            <a:r>
              <a:rPr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 </a:t>
            </a:r>
            <a:b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</a:br>
            <a:r>
              <a:rPr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в Великом Новгороде.</a:t>
            </a:r>
          </a:p>
          <a:p>
            <a:pPr marL="12700" marR="457200">
              <a:lnSpc>
                <a:spcPct val="101800"/>
              </a:lnSpc>
              <a:spcBef>
                <a:spcPts val="825"/>
              </a:spcBef>
            </a:pPr>
            <a:r>
              <a:rPr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Создание нового </a:t>
            </a:r>
            <a:r>
              <a:rPr sz="1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подразделения</a:t>
            </a:r>
            <a:r>
              <a:rPr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 </a:t>
            </a:r>
            <a:b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</a:br>
            <a:r>
              <a:rPr sz="1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по</a:t>
            </a:r>
            <a:r>
              <a:rPr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 расчету, выбору и технической поддержке специальной арматуры для сложных условий </a:t>
            </a:r>
            <a:r>
              <a:rPr sz="1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применения</a:t>
            </a:r>
            <a:r>
              <a:rPr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 </a:t>
            </a:r>
            <a:b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</a:br>
            <a:r>
              <a:rPr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и цифровой техники.</a:t>
            </a:r>
          </a:p>
          <a:p>
            <a:pPr marL="12700" marR="217170">
              <a:lnSpc>
                <a:spcPct val="101800"/>
              </a:lnSpc>
              <a:spcBef>
                <a:spcPts val="825"/>
              </a:spcBef>
            </a:pPr>
            <a:r>
              <a:rPr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Начало производства регулирующих клапанов с управлением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по протоколу Fieldbus.</a:t>
            </a:r>
          </a:p>
          <a:p>
            <a:pPr marL="12700" marR="875665">
              <a:lnSpc>
                <a:spcPct val="101800"/>
              </a:lnSpc>
              <a:spcBef>
                <a:spcPts val="825"/>
              </a:spcBef>
            </a:pPr>
            <a:r>
              <a:rPr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Начало поставок клапанов- пароохладителей, а также регулирующих антипомпажных клапанов.</a:t>
            </a:r>
          </a:p>
          <a:p>
            <a:pPr marL="12700" marR="5080">
              <a:lnSpc>
                <a:spcPct val="101800"/>
              </a:lnSpc>
              <a:spcBef>
                <a:spcPts val="825"/>
              </a:spcBef>
            </a:pPr>
            <a:r>
              <a:rPr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Сборка предохранительных </a:t>
            </a:r>
            <a:r>
              <a:rPr sz="1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клапанов</a:t>
            </a:r>
            <a:r>
              <a:rPr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 </a:t>
            </a:r>
            <a:br>
              <a:rPr lang="ru-RU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</a:br>
            <a:r>
              <a:rPr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и возможность изменения комбинация клапанов.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579835" y="4411772"/>
            <a:ext cx="4498237" cy="586878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58140">
              <a:lnSpc>
                <a:spcPct val="101800"/>
              </a:lnSpc>
              <a:spcBef>
                <a:spcPts val="95"/>
              </a:spcBef>
            </a:pPr>
            <a:r>
              <a:rPr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Активно проходит процесс формирования представительств в регионах. Открываются новые сервисные центры.</a:t>
            </a:r>
          </a:p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Сертификация по стандартам ASME.</a:t>
            </a:r>
          </a:p>
          <a:p>
            <a:pPr marL="12700" marR="5080">
              <a:lnSpc>
                <a:spcPct val="101800"/>
              </a:lnSpc>
              <a:spcBef>
                <a:spcPts val="825"/>
              </a:spcBef>
            </a:pPr>
            <a:r>
              <a:rPr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На производственной площадке запущены в эксплуатацию современная покрасочная камера, стенд для проведения приемо- сдаточных испытаний, многоцелевой 5-осевой обрабатывающий центр.</a:t>
            </a:r>
          </a:p>
          <a:p>
            <a:pPr marL="12700" marR="78740">
              <a:lnSpc>
                <a:spcPct val="101800"/>
              </a:lnSpc>
              <a:spcBef>
                <a:spcPts val="825"/>
              </a:spcBef>
            </a:pPr>
            <a:r>
              <a:rPr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Разработана новая программа обеспечения запасными частями крупных заводов во время плановых остановок.</a:t>
            </a:r>
          </a:p>
          <a:p>
            <a:pPr marL="12700" marR="131445">
              <a:lnSpc>
                <a:spcPct val="101800"/>
              </a:lnSpc>
              <a:spcBef>
                <a:spcPts val="825"/>
              </a:spcBef>
            </a:pPr>
            <a:r>
              <a:rPr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Произведена сертификация сварки измерительных секций диаметром до 1020 мм и толщиной до 20 мм.</a:t>
            </a:r>
          </a:p>
          <a:p>
            <a:pPr marL="12700" marR="233045">
              <a:lnSpc>
                <a:spcPct val="101800"/>
              </a:lnSpc>
              <a:spcBef>
                <a:spcPts val="825"/>
              </a:spcBef>
            </a:pPr>
            <a:r>
              <a:rPr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Налажено серийное производство переключающих устройств.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5600771" y="4411552"/>
            <a:ext cx="4251364" cy="57685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4765">
              <a:lnSpc>
                <a:spcPct val="101800"/>
              </a:lnSpc>
              <a:spcBef>
                <a:spcPts val="95"/>
              </a:spcBef>
            </a:pPr>
            <a:r>
              <a:rPr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Cформированы новые направления деятельности: центробежные насосные агрегаты, сервис динамического оборудования</a:t>
            </a:r>
          </a:p>
          <a:p>
            <a:pPr marL="12700" marR="212725">
              <a:lnSpc>
                <a:spcPct val="101800"/>
              </a:lnSpc>
              <a:spcBef>
                <a:spcPts val="825"/>
              </a:spcBef>
            </a:pPr>
            <a:r>
              <a:rPr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Продолжает развиваться линейка КИПиА.</a:t>
            </a:r>
          </a:p>
          <a:p>
            <a:pPr marL="12700" marR="434975">
              <a:lnSpc>
                <a:spcPct val="101800"/>
              </a:lnSpc>
              <a:spcBef>
                <a:spcPts val="825"/>
              </a:spcBef>
            </a:pPr>
            <a:r>
              <a:rPr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Внедрено направление «онлайн диагностики», позволяющее отслеживать состояние ЗРА</a:t>
            </a: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в режиме реального времени</a:t>
            </a:r>
          </a:p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Получены заключения</a:t>
            </a:r>
          </a:p>
          <a:p>
            <a:pPr marL="12700" marR="468630">
              <a:lnSpc>
                <a:spcPct val="101800"/>
              </a:lnSpc>
            </a:pPr>
            <a:r>
              <a:rPr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о подтверждении производства промышленной продукции</a:t>
            </a:r>
          </a:p>
          <a:p>
            <a:pPr marL="12700" marR="5080">
              <a:lnSpc>
                <a:spcPct val="101800"/>
              </a:lnSpc>
            </a:pPr>
            <a:r>
              <a:rPr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на территории РФ от Министерства промышленности и торговли РФ</a:t>
            </a:r>
          </a:p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Получено подтверждение от АНО</a:t>
            </a:r>
          </a:p>
          <a:p>
            <a:pPr marL="12700" marR="528320">
              <a:lnSpc>
                <a:spcPct val="101800"/>
              </a:lnSpc>
              <a:spcBef>
                <a:spcPts val="5"/>
              </a:spcBef>
            </a:pPr>
            <a:r>
              <a:rPr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«ИНТИ» о полном соответствии производственной площадки</a:t>
            </a:r>
          </a:p>
          <a:p>
            <a:pPr marL="12700" marR="193675">
              <a:lnSpc>
                <a:spcPct val="101800"/>
              </a:lnSpc>
            </a:pPr>
            <a:r>
              <a:rPr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и выпускаемой продукции по всем необходимым стандартам.</a:t>
            </a: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327007"/>
            <a:ext cx="20104099" cy="1570224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22973" y="2828067"/>
            <a:ext cx="3180080" cy="5681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600" dirty="0">
                <a:latin typeface="TT Travels Text Trl ExtraBold" panose="020B0003040000020204" pitchFamily="34" charset="0"/>
                <a:cs typeface="Lucida Sans Unicode"/>
              </a:rPr>
              <a:t>1998 – 2001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019800" y="2828067"/>
            <a:ext cx="3369945" cy="5681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3600" dirty="0">
                <a:solidFill>
                  <a:schemeClr val="bg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2003 – 2008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1060113" y="2828067"/>
            <a:ext cx="3255010" cy="5681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3600" dirty="0">
                <a:solidFill>
                  <a:schemeClr val="bg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2009 – 2019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6136938" y="2828067"/>
            <a:ext cx="3300729" cy="5681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3600" dirty="0">
                <a:solidFill>
                  <a:schemeClr val="bg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2020 – 2024</a:t>
            </a:r>
          </a:p>
        </p:txBody>
      </p:sp>
      <p:sp>
        <p:nvSpPr>
          <p:cNvPr id="12" name="object 12"/>
          <p:cNvSpPr/>
          <p:nvPr/>
        </p:nvSpPr>
        <p:spPr>
          <a:xfrm>
            <a:off x="5026025" y="2327007"/>
            <a:ext cx="0" cy="1570355"/>
          </a:xfrm>
          <a:custGeom>
            <a:avLst/>
            <a:gdLst/>
            <a:ahLst/>
            <a:cxnLst/>
            <a:rect l="l" t="t" r="r" b="b"/>
            <a:pathLst>
              <a:path h="1570354">
                <a:moveTo>
                  <a:pt x="0" y="0"/>
                </a:moveTo>
                <a:lnTo>
                  <a:pt x="0" y="1570213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052050" y="2327007"/>
            <a:ext cx="0" cy="1570355"/>
          </a:xfrm>
          <a:custGeom>
            <a:avLst/>
            <a:gdLst/>
            <a:ahLst/>
            <a:cxnLst/>
            <a:rect l="l" t="t" r="r" b="b"/>
            <a:pathLst>
              <a:path h="1570354">
                <a:moveTo>
                  <a:pt x="0" y="0"/>
                </a:moveTo>
                <a:lnTo>
                  <a:pt x="0" y="1570213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078075" y="2327007"/>
            <a:ext cx="0" cy="1570355"/>
          </a:xfrm>
          <a:custGeom>
            <a:avLst/>
            <a:gdLst/>
            <a:ahLst/>
            <a:cxnLst/>
            <a:rect l="l" t="t" r="r" b="b"/>
            <a:pathLst>
              <a:path h="1570354">
                <a:moveTo>
                  <a:pt x="0" y="0"/>
                </a:moveTo>
                <a:lnTo>
                  <a:pt x="0" y="1570213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4" cstate="print"/>
          <a:srcRect r="75000"/>
          <a:stretch/>
        </p:blipFill>
        <p:spPr>
          <a:xfrm>
            <a:off x="1" y="0"/>
            <a:ext cx="5026024" cy="232700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1965" y="4522207"/>
            <a:ext cx="130058" cy="13006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1965" y="6296316"/>
            <a:ext cx="130058" cy="13006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1965" y="5103094"/>
            <a:ext cx="130058" cy="130069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316994" y="4616635"/>
            <a:ext cx="0" cy="1784350"/>
          </a:xfrm>
          <a:custGeom>
            <a:avLst/>
            <a:gdLst/>
            <a:ahLst/>
            <a:cxnLst/>
            <a:rect l="l" t="t" r="r" b="b"/>
            <a:pathLst>
              <a:path h="1784350">
                <a:moveTo>
                  <a:pt x="0" y="0"/>
                </a:moveTo>
                <a:lnTo>
                  <a:pt x="0" y="1784155"/>
                </a:lnTo>
              </a:path>
            </a:pathLst>
          </a:custGeom>
          <a:ln w="20941">
            <a:solidFill>
              <a:srgbClr val="CE11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37756" y="4502396"/>
            <a:ext cx="130058" cy="130069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37756" y="6008355"/>
            <a:ext cx="130058" cy="130069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37756" y="5378741"/>
            <a:ext cx="130058" cy="130069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37756" y="7428544"/>
            <a:ext cx="130058" cy="130069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37756" y="8314342"/>
            <a:ext cx="130058" cy="130069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37756" y="9468199"/>
            <a:ext cx="130058" cy="130069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 flipH="1">
            <a:off x="5257056" y="4567429"/>
            <a:ext cx="47227" cy="4900770"/>
          </a:xfrm>
          <a:custGeom>
            <a:avLst/>
            <a:gdLst/>
            <a:ahLst/>
            <a:cxnLst/>
            <a:rect l="l" t="t" r="r" b="b"/>
            <a:pathLst>
              <a:path h="5002530">
                <a:moveTo>
                  <a:pt x="0" y="0"/>
                </a:moveTo>
                <a:lnTo>
                  <a:pt x="0" y="5002360"/>
                </a:lnTo>
              </a:path>
            </a:pathLst>
          </a:custGeom>
          <a:ln w="20941">
            <a:solidFill>
              <a:srgbClr val="CE11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object 3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292346" y="4502396"/>
            <a:ext cx="130058" cy="130069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292346" y="6033376"/>
            <a:ext cx="130058" cy="130069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292346" y="5661718"/>
            <a:ext cx="130058" cy="130069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292348" y="7704953"/>
            <a:ext cx="130053" cy="130061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292346" y="8867852"/>
            <a:ext cx="130058" cy="130069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292346" y="9755632"/>
            <a:ext cx="130058" cy="130069"/>
          </a:xfrm>
          <a:prstGeom prst="rect">
            <a:avLst/>
          </a:prstGeom>
        </p:spPr>
      </p:pic>
      <p:sp>
        <p:nvSpPr>
          <p:cNvPr id="36" name="object 36"/>
          <p:cNvSpPr/>
          <p:nvPr/>
        </p:nvSpPr>
        <p:spPr>
          <a:xfrm>
            <a:off x="10357369" y="4538663"/>
            <a:ext cx="45719" cy="5300281"/>
          </a:xfrm>
          <a:custGeom>
            <a:avLst/>
            <a:gdLst/>
            <a:ahLst/>
            <a:cxnLst/>
            <a:rect l="l" t="t" r="r" b="b"/>
            <a:pathLst>
              <a:path h="5266690">
                <a:moveTo>
                  <a:pt x="0" y="0"/>
                </a:moveTo>
                <a:lnTo>
                  <a:pt x="0" y="5266237"/>
                </a:lnTo>
              </a:path>
            </a:pathLst>
          </a:custGeom>
          <a:ln w="20941">
            <a:solidFill>
              <a:srgbClr val="CE11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" name="object 3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316381" y="4502396"/>
            <a:ext cx="130058" cy="130069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316381" y="5656638"/>
            <a:ext cx="130058" cy="130069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312905" y="6287379"/>
            <a:ext cx="130058" cy="130069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314992" y="7428544"/>
            <a:ext cx="130058" cy="130069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316381" y="8867852"/>
            <a:ext cx="130058" cy="130069"/>
          </a:xfrm>
          <a:prstGeom prst="rect">
            <a:avLst/>
          </a:prstGeom>
        </p:spPr>
      </p:pic>
      <p:sp>
        <p:nvSpPr>
          <p:cNvPr id="43" name="object 43"/>
          <p:cNvSpPr/>
          <p:nvPr/>
        </p:nvSpPr>
        <p:spPr>
          <a:xfrm flipH="1">
            <a:off x="15335695" y="4567431"/>
            <a:ext cx="45719" cy="4386070"/>
          </a:xfrm>
          <a:custGeom>
            <a:avLst/>
            <a:gdLst/>
            <a:ahLst/>
            <a:cxnLst/>
            <a:rect l="l" t="t" r="r" b="b"/>
            <a:pathLst>
              <a:path h="4370070">
                <a:moveTo>
                  <a:pt x="0" y="0"/>
                </a:moveTo>
                <a:lnTo>
                  <a:pt x="0" y="4370044"/>
                </a:lnTo>
              </a:path>
            </a:pathLst>
          </a:custGeom>
          <a:ln w="20941">
            <a:solidFill>
              <a:srgbClr val="CE11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6" name="object 15">
            <a:extLst>
              <a:ext uri="{FF2B5EF4-FFF2-40B4-BE49-F238E27FC236}">
                <a16:creationId xmlns:a16="http://schemas.microsoft.com/office/drawing/2014/main" id="{FC2749F7-9B55-3931-12B9-32E03F2330F2}"/>
              </a:ext>
            </a:extLst>
          </p:cNvPr>
          <p:cNvPicPr/>
          <p:nvPr/>
        </p:nvPicPr>
        <p:blipFill>
          <a:blip r:embed="rId4" cstate="print"/>
          <a:srcRect l="25000" r="50000"/>
          <a:stretch/>
        </p:blipFill>
        <p:spPr>
          <a:xfrm>
            <a:off x="5026026" y="0"/>
            <a:ext cx="5026024" cy="2327007"/>
          </a:xfrm>
          <a:prstGeom prst="rect">
            <a:avLst/>
          </a:prstGeom>
        </p:spPr>
      </p:pic>
      <p:pic>
        <p:nvPicPr>
          <p:cNvPr id="47" name="object 15">
            <a:extLst>
              <a:ext uri="{FF2B5EF4-FFF2-40B4-BE49-F238E27FC236}">
                <a16:creationId xmlns:a16="http://schemas.microsoft.com/office/drawing/2014/main" id="{815AF441-D3FD-10C2-2565-282F47CF492D}"/>
              </a:ext>
            </a:extLst>
          </p:cNvPr>
          <p:cNvPicPr/>
          <p:nvPr/>
        </p:nvPicPr>
        <p:blipFill>
          <a:blip r:embed="rId4" cstate="print"/>
          <a:srcRect l="50000" r="25000"/>
          <a:stretch/>
        </p:blipFill>
        <p:spPr>
          <a:xfrm>
            <a:off x="10052049" y="0"/>
            <a:ext cx="5026024" cy="2327007"/>
          </a:xfrm>
          <a:prstGeom prst="rect">
            <a:avLst/>
          </a:prstGeom>
        </p:spPr>
      </p:pic>
      <p:pic>
        <p:nvPicPr>
          <p:cNvPr id="48" name="object 15">
            <a:extLst>
              <a:ext uri="{FF2B5EF4-FFF2-40B4-BE49-F238E27FC236}">
                <a16:creationId xmlns:a16="http://schemas.microsoft.com/office/drawing/2014/main" id="{F5B7C121-06A2-DCFD-58F6-D0841705F55E}"/>
              </a:ext>
            </a:extLst>
          </p:cNvPr>
          <p:cNvPicPr/>
          <p:nvPr/>
        </p:nvPicPr>
        <p:blipFill>
          <a:blip r:embed="rId4" cstate="print"/>
          <a:srcRect l="75000"/>
          <a:stretch/>
        </p:blipFill>
        <p:spPr>
          <a:xfrm>
            <a:off x="15078076" y="0"/>
            <a:ext cx="5026024" cy="232700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79721" y="579802"/>
            <a:ext cx="6932295" cy="63094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000" dirty="0">
                <a:latin typeface="TT Travels Text Trl ExtraBold" panose="020B0003040000020204" pitchFamily="34" charset="0"/>
                <a:cs typeface="Lucida Sans Unicode"/>
              </a:rPr>
              <a:t>ГЕОГРАФИЯ ПОСТАВОК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53029" y="7650633"/>
            <a:ext cx="3335020" cy="44499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800"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городов по России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47303" y="7650633"/>
            <a:ext cx="3265170" cy="44499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2800"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представительств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485953" y="7650633"/>
            <a:ext cx="2030730" cy="44499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2800"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заказчиков</a:t>
            </a:r>
          </a:p>
        </p:txBody>
      </p:sp>
      <p:sp>
        <p:nvSpPr>
          <p:cNvPr id="8" name="object 8"/>
          <p:cNvSpPr/>
          <p:nvPr/>
        </p:nvSpPr>
        <p:spPr>
          <a:xfrm>
            <a:off x="686573" y="8654019"/>
            <a:ext cx="12995275" cy="0"/>
          </a:xfrm>
          <a:custGeom>
            <a:avLst/>
            <a:gdLst/>
            <a:ahLst/>
            <a:cxnLst/>
            <a:rect l="l" t="t" r="r" b="b"/>
            <a:pathLst>
              <a:path w="12995275">
                <a:moveTo>
                  <a:pt x="0" y="0"/>
                </a:moveTo>
                <a:lnTo>
                  <a:pt x="12994892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059794" y="9013822"/>
            <a:ext cx="1629410" cy="1662635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872490">
              <a:spcAft>
                <a:spcPts val="200"/>
              </a:spcAft>
            </a:pPr>
            <a:r>
              <a:rPr sz="140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Минск</a:t>
            </a:r>
            <a:endParaRPr lang="ru-RU" sz="1400" spc="-80" dirty="0">
              <a:solidFill>
                <a:srgbClr val="FFFFFF"/>
              </a:solidFill>
              <a:latin typeface="TT Travels Text Trl" panose="020B0003040000020204" pitchFamily="34" charset="0"/>
            </a:endParaRPr>
          </a:p>
          <a:p>
            <a:pPr marL="12700" marR="872490">
              <a:spcAft>
                <a:spcPts val="200"/>
              </a:spcAft>
            </a:pPr>
            <a:r>
              <a:rPr sz="140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Москва</a:t>
            </a:r>
            <a:endParaRPr lang="ru-RU" sz="1400" spc="-80" dirty="0">
              <a:solidFill>
                <a:srgbClr val="FFFFFF"/>
              </a:solidFill>
              <a:latin typeface="TT Travels Text Trl" panose="020B0003040000020204" pitchFamily="34" charset="0"/>
            </a:endParaRPr>
          </a:p>
          <a:p>
            <a:pPr marL="12700" marR="872490">
              <a:spcAft>
                <a:spcPts val="200"/>
              </a:spcAft>
            </a:pPr>
            <a:r>
              <a:rPr sz="140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Мозырь</a:t>
            </a:r>
            <a:endParaRPr sz="1400" spc="-80" dirty="0">
              <a:solidFill>
                <a:srgbClr val="FFFFFF"/>
              </a:solidFill>
              <a:latin typeface="TT Travels Text Trl" panose="020B0003040000020204" pitchFamily="34" charset="0"/>
            </a:endParaRPr>
          </a:p>
          <a:p>
            <a:pPr marL="12700" marR="5080">
              <a:spcAft>
                <a:spcPts val="200"/>
              </a:spcAft>
            </a:pPr>
            <a:r>
              <a:rPr sz="140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Невинномысск</a:t>
            </a:r>
            <a:endParaRPr lang="ru-RU" sz="1400" spc="-80" dirty="0">
              <a:solidFill>
                <a:srgbClr val="FFFFFF"/>
              </a:solidFill>
              <a:latin typeface="TT Travels Text Trl" panose="020B0003040000020204" pitchFamily="34" charset="0"/>
            </a:endParaRPr>
          </a:p>
          <a:p>
            <a:pPr marL="12700" marR="5080">
              <a:spcAft>
                <a:spcPts val="200"/>
              </a:spcAft>
            </a:pPr>
            <a:r>
              <a:rPr sz="140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Нижнекамск</a:t>
            </a:r>
            <a:endParaRPr lang="ru-RU" sz="1400" spc="-80" dirty="0">
              <a:solidFill>
                <a:srgbClr val="FFFFFF"/>
              </a:solidFill>
              <a:latin typeface="TT Travels Text Trl" panose="020B0003040000020204" pitchFamily="34" charset="0"/>
            </a:endParaRPr>
          </a:p>
          <a:p>
            <a:pPr marL="12700" marR="5080">
              <a:spcAft>
                <a:spcPts val="200"/>
              </a:spcAft>
            </a:pPr>
            <a:r>
              <a:rPr sz="140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Новокузнецк</a:t>
            </a:r>
            <a:endParaRPr lang="ru-RU" sz="1400" spc="-80" dirty="0">
              <a:solidFill>
                <a:srgbClr val="FFFFFF"/>
              </a:solidFill>
              <a:latin typeface="TT Travels Text Trl" panose="020B0003040000020204" pitchFamily="34" charset="0"/>
            </a:endParaRPr>
          </a:p>
          <a:p>
            <a:pPr marL="12700" marR="5080">
              <a:spcAft>
                <a:spcPts val="200"/>
              </a:spcAft>
            </a:pPr>
            <a:r>
              <a:rPr sz="140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Новокуйбышевск</a:t>
            </a:r>
            <a:endParaRPr sz="1400" spc="-80" dirty="0">
              <a:solidFill>
                <a:srgbClr val="FFFFFF"/>
              </a:solidFill>
              <a:latin typeface="TT Travels Text Trl" panose="020B0003040000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52887" y="9013822"/>
            <a:ext cx="1434465" cy="1662635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>
              <a:spcAft>
                <a:spcPts val="200"/>
              </a:spcAft>
            </a:pPr>
            <a:r>
              <a:rPr sz="140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Новомосковск</a:t>
            </a:r>
            <a:endParaRPr lang="ru-RU" sz="1400" spc="-80" dirty="0">
              <a:solidFill>
                <a:srgbClr val="FFFFFF"/>
              </a:solidFill>
              <a:latin typeface="TT Travels Text Trl" panose="020B0003040000020204" pitchFamily="34" charset="0"/>
            </a:endParaRPr>
          </a:p>
          <a:p>
            <a:pPr marL="12700" marR="5080">
              <a:spcAft>
                <a:spcPts val="200"/>
              </a:spcAft>
            </a:pPr>
            <a:r>
              <a:rPr sz="140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Новотроицк</a:t>
            </a:r>
            <a:endParaRPr lang="ru-RU" sz="1400" spc="-80" dirty="0">
              <a:solidFill>
                <a:srgbClr val="FFFFFF"/>
              </a:solidFill>
              <a:latin typeface="TT Travels Text Trl" panose="020B0003040000020204" pitchFamily="34" charset="0"/>
            </a:endParaRPr>
          </a:p>
          <a:p>
            <a:pPr marL="12700" marR="5080">
              <a:spcAft>
                <a:spcPts val="200"/>
              </a:spcAft>
            </a:pPr>
            <a:r>
              <a:rPr sz="140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Новый</a:t>
            </a:r>
            <a:r>
              <a:rPr sz="1400"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 </a:t>
            </a:r>
            <a:r>
              <a:rPr sz="140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Уренгой</a:t>
            </a:r>
            <a:endParaRPr lang="ru-RU" sz="1400" spc="-80" dirty="0">
              <a:solidFill>
                <a:srgbClr val="FFFFFF"/>
              </a:solidFill>
              <a:latin typeface="TT Travels Text Trl" panose="020B0003040000020204" pitchFamily="34" charset="0"/>
            </a:endParaRPr>
          </a:p>
          <a:p>
            <a:pPr marL="12700" marR="5080">
              <a:spcAft>
                <a:spcPts val="200"/>
              </a:spcAft>
            </a:pPr>
            <a:r>
              <a:rPr sz="140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Омск</a:t>
            </a:r>
            <a:endParaRPr sz="1400" spc="-80" dirty="0">
              <a:solidFill>
                <a:srgbClr val="FFFFFF"/>
              </a:solidFill>
              <a:latin typeface="TT Travels Text Trl" panose="020B0003040000020204" pitchFamily="34" charset="0"/>
            </a:endParaRPr>
          </a:p>
          <a:p>
            <a:pPr marL="12700" marR="761365">
              <a:spcAft>
                <a:spcPts val="200"/>
              </a:spcAft>
            </a:pPr>
            <a:r>
              <a:rPr sz="140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Орск</a:t>
            </a:r>
            <a:endParaRPr lang="ru-RU" sz="1400" spc="-80" dirty="0">
              <a:solidFill>
                <a:srgbClr val="FFFFFF"/>
              </a:solidFill>
              <a:latin typeface="TT Travels Text Trl" panose="020B0003040000020204" pitchFamily="34" charset="0"/>
            </a:endParaRPr>
          </a:p>
          <a:p>
            <a:pPr marL="12700" marR="761365">
              <a:spcAft>
                <a:spcPts val="200"/>
              </a:spcAft>
            </a:pPr>
            <a:r>
              <a:rPr sz="140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Пермь</a:t>
            </a:r>
            <a:endParaRPr lang="ru-RU" sz="1400" spc="-80" dirty="0">
              <a:solidFill>
                <a:srgbClr val="FFFFFF"/>
              </a:solidFill>
              <a:latin typeface="TT Travels Text Trl" panose="020B0003040000020204" pitchFamily="34" charset="0"/>
            </a:endParaRPr>
          </a:p>
          <a:p>
            <a:pPr marL="12700" marR="761365">
              <a:spcAft>
                <a:spcPts val="200"/>
              </a:spcAft>
            </a:pPr>
            <a:r>
              <a:rPr sz="140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Рязань</a:t>
            </a:r>
            <a:endParaRPr sz="1400" spc="-80" dirty="0">
              <a:solidFill>
                <a:srgbClr val="FFFFFF"/>
              </a:solidFill>
              <a:latin typeface="TT Travels Text Trl" panose="020B000304000002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492777" y="9013822"/>
            <a:ext cx="1927225" cy="1662635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1114425">
              <a:spcAft>
                <a:spcPts val="200"/>
              </a:spcAft>
            </a:pPr>
            <a:r>
              <a:rPr sz="140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Самара</a:t>
            </a:r>
            <a:endParaRPr lang="ru-RU" sz="1400" spc="-80" dirty="0">
              <a:solidFill>
                <a:srgbClr val="FFFFFF"/>
              </a:solidFill>
              <a:latin typeface="TT Travels Text Trl" panose="020B0003040000020204" pitchFamily="34" charset="0"/>
            </a:endParaRPr>
          </a:p>
          <a:p>
            <a:pPr marL="12700" marR="1114425">
              <a:spcAft>
                <a:spcPts val="200"/>
              </a:spcAft>
            </a:pPr>
            <a:r>
              <a:rPr sz="140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Саратов</a:t>
            </a:r>
            <a:endParaRPr sz="1400" spc="-80" dirty="0">
              <a:solidFill>
                <a:srgbClr val="FFFFFF"/>
              </a:solidFill>
              <a:latin typeface="TT Travels Text Trl" panose="020B0003040000020204" pitchFamily="34" charset="0"/>
            </a:endParaRPr>
          </a:p>
          <a:p>
            <a:pPr marL="12700" marR="5080">
              <a:spcAft>
                <a:spcPts val="200"/>
              </a:spcAft>
            </a:pPr>
            <a:r>
              <a:rPr sz="140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Славянск-на-Кубани</a:t>
            </a:r>
            <a:endParaRPr lang="ru-RU" sz="1400" spc="-80" dirty="0">
              <a:solidFill>
                <a:srgbClr val="FFFFFF"/>
              </a:solidFill>
              <a:latin typeface="TT Travels Text Trl" panose="020B0003040000020204" pitchFamily="34" charset="0"/>
            </a:endParaRPr>
          </a:p>
          <a:p>
            <a:pPr marL="12700" marR="5080">
              <a:spcAft>
                <a:spcPts val="200"/>
              </a:spcAft>
            </a:pPr>
            <a:r>
              <a:rPr sz="140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Тобольск</a:t>
            </a:r>
            <a:endParaRPr sz="1400" spc="-80" dirty="0">
              <a:solidFill>
                <a:srgbClr val="FFFFFF"/>
              </a:solidFill>
              <a:latin typeface="TT Travels Text Trl" panose="020B0003040000020204" pitchFamily="34" charset="0"/>
            </a:endParaRPr>
          </a:p>
          <a:p>
            <a:pPr marL="12700" marR="1076325">
              <a:spcAft>
                <a:spcPts val="200"/>
              </a:spcAft>
            </a:pPr>
            <a:r>
              <a:rPr sz="140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Тольятти</a:t>
            </a:r>
            <a:endParaRPr lang="ru-RU" sz="1400" spc="-80" dirty="0">
              <a:solidFill>
                <a:srgbClr val="FFFFFF"/>
              </a:solidFill>
              <a:latin typeface="TT Travels Text Trl" panose="020B0003040000020204" pitchFamily="34" charset="0"/>
            </a:endParaRPr>
          </a:p>
          <a:p>
            <a:pPr marL="12700" marR="1076325">
              <a:spcAft>
                <a:spcPts val="200"/>
              </a:spcAft>
            </a:pPr>
            <a:r>
              <a:rPr sz="140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Томск</a:t>
            </a:r>
            <a:endParaRPr lang="ru-RU" sz="1400" spc="-80" dirty="0">
              <a:solidFill>
                <a:srgbClr val="FFFFFF"/>
              </a:solidFill>
              <a:latin typeface="TT Travels Text Trl" panose="020B0003040000020204" pitchFamily="34" charset="0"/>
            </a:endParaRPr>
          </a:p>
          <a:p>
            <a:pPr marL="12700" marR="1076325">
              <a:spcAft>
                <a:spcPts val="200"/>
              </a:spcAft>
            </a:pPr>
            <a:r>
              <a:rPr sz="140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Тюмень</a:t>
            </a:r>
            <a:endParaRPr sz="1400" spc="-80" dirty="0">
              <a:solidFill>
                <a:srgbClr val="FFFFFF"/>
              </a:solidFill>
              <a:latin typeface="TT Travels Text Trl" panose="020B000304000002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44387" y="9013822"/>
            <a:ext cx="1762760" cy="1662635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976630">
              <a:spcAft>
                <a:spcPts val="200"/>
              </a:spcAft>
            </a:pPr>
            <a:r>
              <a:rPr sz="140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Ангарск</a:t>
            </a:r>
            <a:endParaRPr lang="ru-RU" sz="1400" spc="-80" dirty="0">
              <a:solidFill>
                <a:srgbClr val="FFFFFF"/>
              </a:solidFill>
              <a:latin typeface="TT Travels Text Trl" panose="020B0003040000020204" pitchFamily="34" charset="0"/>
            </a:endParaRPr>
          </a:p>
          <a:p>
            <a:pPr marL="12700" marR="976630">
              <a:spcAft>
                <a:spcPts val="200"/>
              </a:spcAft>
            </a:pPr>
            <a:r>
              <a:rPr sz="140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Алматы</a:t>
            </a:r>
            <a:endParaRPr lang="ru-RU" sz="1400" spc="-80" dirty="0">
              <a:solidFill>
                <a:srgbClr val="FFFFFF"/>
              </a:solidFill>
              <a:latin typeface="TT Travels Text Trl" panose="020B0003040000020204" pitchFamily="34" charset="0"/>
            </a:endParaRPr>
          </a:p>
          <a:p>
            <a:pPr marL="12700" marR="976630">
              <a:spcAft>
                <a:spcPts val="200"/>
              </a:spcAft>
            </a:pPr>
            <a:r>
              <a:rPr sz="140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Атырау</a:t>
            </a:r>
            <a:endParaRPr lang="ru-RU" sz="1400" spc="-80" dirty="0">
              <a:solidFill>
                <a:srgbClr val="FFFFFF"/>
              </a:solidFill>
              <a:latin typeface="TT Travels Text Trl" panose="020B0003040000020204" pitchFamily="34" charset="0"/>
            </a:endParaRPr>
          </a:p>
          <a:p>
            <a:pPr marL="12700" marR="976630">
              <a:spcAft>
                <a:spcPts val="200"/>
              </a:spcAft>
            </a:pPr>
            <a:r>
              <a:rPr sz="140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Ачинск</a:t>
            </a:r>
            <a:endParaRPr sz="1400" spc="-80" dirty="0">
              <a:solidFill>
                <a:srgbClr val="FFFFFF"/>
              </a:solidFill>
              <a:latin typeface="TT Travels Text Trl" panose="020B0003040000020204" pitchFamily="34" charset="0"/>
            </a:endParaRPr>
          </a:p>
          <a:p>
            <a:pPr marL="12700" marR="5080">
              <a:spcAft>
                <a:spcPts val="200"/>
              </a:spcAft>
            </a:pPr>
            <a:r>
              <a:rPr sz="140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Великий</a:t>
            </a:r>
            <a:r>
              <a:rPr sz="1400"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 </a:t>
            </a:r>
            <a:r>
              <a:rPr sz="140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Новгород</a:t>
            </a:r>
            <a:endParaRPr lang="ru-RU" sz="1400" spc="-80" dirty="0">
              <a:solidFill>
                <a:srgbClr val="FFFFFF"/>
              </a:solidFill>
              <a:latin typeface="TT Travels Text Trl" panose="020B0003040000020204" pitchFamily="34" charset="0"/>
            </a:endParaRPr>
          </a:p>
          <a:p>
            <a:pPr marL="12700" marR="5080">
              <a:spcAft>
                <a:spcPts val="200"/>
              </a:spcAft>
            </a:pPr>
            <a:r>
              <a:rPr sz="140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Волгоград</a:t>
            </a:r>
            <a:endParaRPr lang="ru-RU" sz="1400" spc="-80" dirty="0">
              <a:solidFill>
                <a:srgbClr val="FFFFFF"/>
              </a:solidFill>
              <a:latin typeface="TT Travels Text Trl" panose="020B0003040000020204" pitchFamily="34" charset="0"/>
            </a:endParaRPr>
          </a:p>
          <a:p>
            <a:pPr marL="12700" marR="5080">
              <a:spcAft>
                <a:spcPts val="200"/>
              </a:spcAft>
            </a:pPr>
            <a:r>
              <a:rPr sz="140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Дзержинск</a:t>
            </a:r>
            <a:endParaRPr sz="1400" spc="-80" dirty="0">
              <a:solidFill>
                <a:srgbClr val="FFFFFF"/>
              </a:solidFill>
              <a:latin typeface="TT Travels Text Trl" panose="020B0003040000020204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51533" y="9013822"/>
            <a:ext cx="1629410" cy="1701107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>
              <a:spcAft>
                <a:spcPts val="200"/>
              </a:spcAft>
            </a:pPr>
            <a:r>
              <a:rPr sz="140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Екатеринбург</a:t>
            </a:r>
            <a:endParaRPr lang="ru-RU" sz="1400" spc="-80" dirty="0">
              <a:solidFill>
                <a:srgbClr val="FFFFFF"/>
              </a:solidFill>
              <a:latin typeface="TT Travels Text Trl" panose="020B0003040000020204" pitchFamily="34" charset="0"/>
            </a:endParaRPr>
          </a:p>
          <a:p>
            <a:pPr marL="12700" marR="5080">
              <a:spcAft>
                <a:spcPts val="200"/>
              </a:spcAft>
            </a:pPr>
            <a:r>
              <a:rPr sz="1400"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Казань </a:t>
            </a:r>
            <a:br>
              <a:rPr lang="ru-RU" sz="1400" spc="-80" dirty="0">
                <a:solidFill>
                  <a:srgbClr val="FFFFFF"/>
                </a:solidFill>
                <a:latin typeface="TT Travels Text Trl" panose="020B0003040000020204" pitchFamily="34" charset="0"/>
              </a:rPr>
            </a:br>
            <a:r>
              <a:rPr sz="140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Кемерово</a:t>
            </a:r>
            <a:r>
              <a:rPr sz="1400"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 </a:t>
            </a:r>
            <a:endParaRPr lang="ru-RU" sz="1400" spc="-80" dirty="0">
              <a:solidFill>
                <a:srgbClr val="FFFFFF"/>
              </a:solidFill>
              <a:latin typeface="TT Travels Text Trl" panose="020B0003040000020204" pitchFamily="34" charset="0"/>
            </a:endParaRPr>
          </a:p>
          <a:p>
            <a:pPr marL="12700" marR="5080">
              <a:spcAft>
                <a:spcPts val="200"/>
              </a:spcAft>
            </a:pPr>
            <a:r>
              <a:rPr sz="140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Кириши</a:t>
            </a:r>
            <a:r>
              <a:rPr sz="1400"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 </a:t>
            </a:r>
            <a:endParaRPr lang="ru-RU" sz="1400" spc="-80" dirty="0">
              <a:solidFill>
                <a:srgbClr val="FFFFFF"/>
              </a:solidFill>
              <a:latin typeface="TT Travels Text Trl" panose="020B0003040000020204" pitchFamily="34" charset="0"/>
            </a:endParaRPr>
          </a:p>
          <a:p>
            <a:pPr marL="12700" marR="5080">
              <a:spcAft>
                <a:spcPts val="200"/>
              </a:spcAft>
            </a:pPr>
            <a:r>
              <a:rPr sz="140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Кирово-Чепецк</a:t>
            </a:r>
            <a:endParaRPr lang="ru-RU" sz="1400" spc="-80" dirty="0">
              <a:solidFill>
                <a:srgbClr val="FFFFFF"/>
              </a:solidFill>
              <a:latin typeface="TT Travels Text Trl" panose="020B0003040000020204" pitchFamily="34" charset="0"/>
            </a:endParaRPr>
          </a:p>
          <a:p>
            <a:pPr marL="12700" marR="5080">
              <a:spcAft>
                <a:spcPts val="200"/>
              </a:spcAft>
            </a:pPr>
            <a:r>
              <a:rPr sz="140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Красноярск</a:t>
            </a:r>
            <a:r>
              <a:rPr sz="1400"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 </a:t>
            </a:r>
            <a:endParaRPr lang="ru-RU" sz="1400" spc="-80" dirty="0">
              <a:solidFill>
                <a:srgbClr val="FFFFFF"/>
              </a:solidFill>
              <a:latin typeface="TT Travels Text Trl" panose="020B0003040000020204" pitchFamily="34" charset="0"/>
            </a:endParaRPr>
          </a:p>
          <a:p>
            <a:pPr marL="12700" marR="5080">
              <a:spcAft>
                <a:spcPts val="200"/>
              </a:spcAft>
            </a:pPr>
            <a:r>
              <a:rPr sz="140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Кстово</a:t>
            </a:r>
            <a:endParaRPr sz="1400" spc="-80" dirty="0">
              <a:solidFill>
                <a:srgbClr val="FFFFFF"/>
              </a:solidFill>
              <a:latin typeface="TT Travels Text Trl" panose="020B0003040000020204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044010" y="9013822"/>
            <a:ext cx="1647189" cy="1662635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1224280">
              <a:spcAft>
                <a:spcPts val="200"/>
              </a:spcAft>
            </a:pPr>
            <a:r>
              <a:rPr sz="140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Уфа</a:t>
            </a:r>
            <a:endParaRPr lang="ru-RU" sz="1400" spc="-80" dirty="0">
              <a:solidFill>
                <a:srgbClr val="FFFFFF"/>
              </a:solidFill>
              <a:latin typeface="TT Travels Text Trl" panose="020B0003040000020204" pitchFamily="34" charset="0"/>
            </a:endParaRPr>
          </a:p>
          <a:p>
            <a:pPr marL="12700" marR="1224280">
              <a:spcAft>
                <a:spcPts val="200"/>
              </a:spcAft>
            </a:pPr>
            <a:r>
              <a:rPr sz="140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Ухта</a:t>
            </a:r>
            <a:endParaRPr lang="ru-RU" sz="1400" spc="-80" dirty="0">
              <a:solidFill>
                <a:srgbClr val="FFFFFF"/>
              </a:solidFill>
              <a:latin typeface="TT Travels Text Trl" panose="020B0003040000020204" pitchFamily="34" charset="0"/>
            </a:endParaRPr>
          </a:p>
          <a:p>
            <a:pPr marL="12700" marR="597535" algn="just">
              <a:spcAft>
                <a:spcPts val="200"/>
              </a:spcAft>
            </a:pPr>
            <a:r>
              <a:rPr sz="140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Хабаровск</a:t>
            </a:r>
            <a:endParaRPr lang="ru-RU" sz="1400" spc="-80" dirty="0">
              <a:solidFill>
                <a:srgbClr val="FFFFFF"/>
              </a:solidFill>
              <a:latin typeface="TT Travels Text Trl" panose="020B0003040000020204" pitchFamily="34" charset="0"/>
            </a:endParaRPr>
          </a:p>
          <a:p>
            <a:pPr marL="12700" marR="597535" algn="just">
              <a:spcAft>
                <a:spcPts val="200"/>
              </a:spcAft>
            </a:pPr>
            <a:r>
              <a:rPr sz="140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Череповец</a:t>
            </a:r>
            <a:endParaRPr lang="ru-RU" sz="1400" spc="-80" dirty="0">
              <a:solidFill>
                <a:srgbClr val="FFFFFF"/>
              </a:solidFill>
              <a:latin typeface="TT Travels Text Trl" panose="020B0003040000020204" pitchFamily="34" charset="0"/>
            </a:endParaRPr>
          </a:p>
          <a:p>
            <a:pPr marL="12700" marR="597535" algn="just">
              <a:spcAft>
                <a:spcPts val="200"/>
              </a:spcAft>
            </a:pPr>
            <a:r>
              <a:rPr sz="140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Энгельс</a:t>
            </a:r>
            <a:endParaRPr lang="ru-RU" sz="1400" spc="-80" dirty="0">
              <a:solidFill>
                <a:srgbClr val="FFFFFF"/>
              </a:solidFill>
              <a:latin typeface="TT Travels Text Trl" panose="020B0003040000020204" pitchFamily="34" charset="0"/>
            </a:endParaRPr>
          </a:p>
          <a:p>
            <a:pPr marL="12700" marR="5080">
              <a:spcAft>
                <a:spcPts val="200"/>
              </a:spcAft>
            </a:pPr>
            <a:r>
              <a:rPr sz="140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Южно-Сахалинск</a:t>
            </a:r>
            <a:endParaRPr lang="ru-RU" sz="1400" spc="-80" dirty="0">
              <a:solidFill>
                <a:srgbClr val="FFFFFF"/>
              </a:solidFill>
              <a:latin typeface="TT Travels Text Trl" panose="020B0003040000020204" pitchFamily="34" charset="0"/>
            </a:endParaRPr>
          </a:p>
          <a:p>
            <a:pPr marL="12700" marR="5080">
              <a:spcAft>
                <a:spcPts val="200"/>
              </a:spcAft>
            </a:pPr>
            <a:r>
              <a:rPr sz="1400" spc="-80" dirty="0" err="1">
                <a:solidFill>
                  <a:srgbClr val="FFFFFF"/>
                </a:solidFill>
                <a:latin typeface="TT Travels Text Trl" panose="020B0003040000020204" pitchFamily="34" charset="0"/>
              </a:rPr>
              <a:t>Ярославль</a:t>
            </a:r>
            <a:endParaRPr sz="1400" spc="-80" dirty="0">
              <a:solidFill>
                <a:srgbClr val="FFFFFF"/>
              </a:solidFill>
              <a:latin typeface="TT Travels Text Trl" panose="020B0003040000020204" pitchFamily="34" charset="0"/>
            </a:endParaRP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53C2AF7A-9A30-1511-BFEC-4FCC8602525E}"/>
              </a:ext>
            </a:extLst>
          </p:cNvPr>
          <p:cNvSpPr txBox="1"/>
          <p:nvPr/>
        </p:nvSpPr>
        <p:spPr>
          <a:xfrm>
            <a:off x="619683" y="6209277"/>
            <a:ext cx="3108255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  <a:tabLst>
                <a:tab pos="4404360" algn="l"/>
                <a:tab pos="8846185" algn="l"/>
              </a:tabLst>
            </a:pPr>
            <a:r>
              <a:rPr sz="8800" spc="300" dirty="0">
                <a:solidFill>
                  <a:schemeClr val="bg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50</a:t>
            </a:r>
            <a:r>
              <a:rPr lang="ru-RU" sz="8800" spc="300" dirty="0">
                <a:solidFill>
                  <a:schemeClr val="bg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+</a:t>
            </a:r>
            <a:endParaRPr sz="8800" spc="300" dirty="0">
              <a:solidFill>
                <a:schemeClr val="bg1"/>
              </a:solidFill>
              <a:latin typeface="TT Travels Text Trl ExtraBold" panose="020B0003040000020204" pitchFamily="34" charset="0"/>
              <a:ea typeface="+mj-ea"/>
              <a:cs typeface="Lucida Sans Unicode"/>
            </a:endParaRPr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F9522DFA-CA52-078E-3331-30F123B0F9EB}"/>
              </a:ext>
            </a:extLst>
          </p:cNvPr>
          <p:cNvSpPr txBox="1"/>
          <p:nvPr/>
        </p:nvSpPr>
        <p:spPr>
          <a:xfrm>
            <a:off x="4916987" y="6209277"/>
            <a:ext cx="3108255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  <a:tabLst>
                <a:tab pos="4404360" algn="l"/>
                <a:tab pos="8846185" algn="l"/>
              </a:tabLst>
            </a:pPr>
            <a:r>
              <a:rPr lang="ru-RU" sz="8800" spc="300" dirty="0">
                <a:solidFill>
                  <a:schemeClr val="bg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1</a:t>
            </a:r>
            <a:r>
              <a:rPr sz="8800" spc="300" dirty="0">
                <a:solidFill>
                  <a:schemeClr val="bg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0</a:t>
            </a:r>
            <a:r>
              <a:rPr lang="ru-RU" sz="8800" spc="300" dirty="0">
                <a:solidFill>
                  <a:schemeClr val="bg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+</a:t>
            </a:r>
            <a:endParaRPr sz="8800" spc="300" dirty="0">
              <a:solidFill>
                <a:schemeClr val="bg1"/>
              </a:solidFill>
              <a:latin typeface="TT Travels Text Trl ExtraBold" panose="020B0003040000020204" pitchFamily="34" charset="0"/>
              <a:ea typeface="+mj-ea"/>
              <a:cs typeface="Lucida Sans Unicode"/>
            </a:endParaRPr>
          </a:p>
        </p:txBody>
      </p:sp>
      <p:sp>
        <p:nvSpPr>
          <p:cNvPr id="19" name="object 6">
            <a:extLst>
              <a:ext uri="{FF2B5EF4-FFF2-40B4-BE49-F238E27FC236}">
                <a16:creationId xmlns:a16="http://schemas.microsoft.com/office/drawing/2014/main" id="{510D038D-E7D0-3F36-56F3-D9DCC8F7F941}"/>
              </a:ext>
            </a:extLst>
          </p:cNvPr>
          <p:cNvSpPr txBox="1"/>
          <p:nvPr/>
        </p:nvSpPr>
        <p:spPr>
          <a:xfrm>
            <a:off x="9402288" y="6209277"/>
            <a:ext cx="4144013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  <a:tabLst>
                <a:tab pos="4404360" algn="l"/>
                <a:tab pos="8846185" algn="l"/>
              </a:tabLst>
            </a:pPr>
            <a:r>
              <a:rPr lang="ru-RU" sz="8800" spc="300" dirty="0">
                <a:solidFill>
                  <a:schemeClr val="bg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20</a:t>
            </a:r>
            <a:r>
              <a:rPr sz="8800" spc="300" dirty="0">
                <a:solidFill>
                  <a:schemeClr val="bg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0</a:t>
            </a:r>
            <a:r>
              <a:rPr lang="ru-RU" sz="8800" spc="300" dirty="0">
                <a:solidFill>
                  <a:schemeClr val="bg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+</a:t>
            </a:r>
            <a:endParaRPr sz="8800" spc="300" dirty="0">
              <a:solidFill>
                <a:schemeClr val="bg1"/>
              </a:solidFill>
              <a:latin typeface="TT Travels Text Trl ExtraBold" panose="020B0003040000020204" pitchFamily="34" charset="0"/>
              <a:ea typeface="+mj-ea"/>
              <a:cs typeface="Lucida Sans Unicod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Диаграмма 29">
            <a:extLst>
              <a:ext uri="{FF2B5EF4-FFF2-40B4-BE49-F238E27FC236}">
                <a16:creationId xmlns:a16="http://schemas.microsoft.com/office/drawing/2014/main" id="{B012D193-5FD9-4884-ED3B-8B1289C0B3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9829461"/>
              </p:ext>
            </p:extLst>
          </p:nvPr>
        </p:nvGraphicFramePr>
        <p:xfrm>
          <a:off x="5963164" y="4499989"/>
          <a:ext cx="8156387" cy="5437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099" cy="1550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1173" y="448474"/>
            <a:ext cx="14422119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000" dirty="0">
                <a:latin typeface="TT Travels Text Trl ExtraBold" panose="020B0003040000020204" pitchFamily="34" charset="0"/>
                <a:cs typeface="Lucida Sans Unicode"/>
              </a:rPr>
              <a:t>ПРОЕКТЫ, РЕАЛИЗОВАННЫЕ АО «ДС КОНТРОЛЗ»</a:t>
            </a:r>
          </a:p>
        </p:txBody>
      </p:sp>
      <p:sp>
        <p:nvSpPr>
          <p:cNvPr id="6" name="object 6"/>
          <p:cNvSpPr/>
          <p:nvPr/>
        </p:nvSpPr>
        <p:spPr>
          <a:xfrm>
            <a:off x="12077642" y="5424536"/>
            <a:ext cx="6165850" cy="803275"/>
          </a:xfrm>
          <a:custGeom>
            <a:avLst/>
            <a:gdLst/>
            <a:ahLst/>
            <a:cxnLst/>
            <a:rect l="l" t="t" r="r" b="b"/>
            <a:pathLst>
              <a:path w="6165850" h="803275">
                <a:moveTo>
                  <a:pt x="0" y="802698"/>
                </a:moveTo>
                <a:lnTo>
                  <a:pt x="575846" y="0"/>
                </a:lnTo>
                <a:lnTo>
                  <a:pt x="6165540" y="0"/>
                </a:lnTo>
              </a:path>
            </a:pathLst>
          </a:custGeom>
          <a:ln w="10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748348" y="5016349"/>
            <a:ext cx="2636520" cy="803275"/>
          </a:xfrm>
          <a:custGeom>
            <a:avLst/>
            <a:gdLst/>
            <a:ahLst/>
            <a:cxnLst/>
            <a:rect l="l" t="t" r="r" b="b"/>
            <a:pathLst>
              <a:path w="2636520" h="803275">
                <a:moveTo>
                  <a:pt x="2636328" y="802698"/>
                </a:moveTo>
                <a:lnTo>
                  <a:pt x="2060481" y="0"/>
                </a:lnTo>
                <a:lnTo>
                  <a:pt x="0" y="0"/>
                </a:lnTo>
              </a:path>
            </a:pathLst>
          </a:custGeom>
          <a:ln w="10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705865" y="4835363"/>
            <a:ext cx="6502400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9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35 % переработка нефти и газа</a:t>
            </a:r>
          </a:p>
        </p:txBody>
      </p:sp>
      <p:sp>
        <p:nvSpPr>
          <p:cNvPr id="9" name="object 9"/>
          <p:cNvSpPr/>
          <p:nvPr/>
        </p:nvSpPr>
        <p:spPr>
          <a:xfrm>
            <a:off x="9976136" y="3920320"/>
            <a:ext cx="2562225" cy="803275"/>
          </a:xfrm>
          <a:custGeom>
            <a:avLst/>
            <a:gdLst/>
            <a:ahLst/>
            <a:cxnLst/>
            <a:rect l="l" t="t" r="r" b="b"/>
            <a:pathLst>
              <a:path w="2562225" h="803275">
                <a:moveTo>
                  <a:pt x="0" y="802698"/>
                </a:moveTo>
                <a:lnTo>
                  <a:pt x="575846" y="0"/>
                </a:lnTo>
                <a:lnTo>
                  <a:pt x="2562058" y="0"/>
                </a:lnTo>
              </a:path>
            </a:pathLst>
          </a:custGeom>
          <a:ln w="10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0658284" y="3364246"/>
            <a:ext cx="1907539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9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1 % прочее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9921544" y="2572610"/>
            <a:ext cx="8108548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9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2 % металлургия и машиностроение</a:t>
            </a:r>
          </a:p>
        </p:txBody>
      </p:sp>
      <p:grpSp>
        <p:nvGrpSpPr>
          <p:cNvPr id="12" name="object 12"/>
          <p:cNvGrpSpPr/>
          <p:nvPr/>
        </p:nvGrpSpPr>
        <p:grpSpPr>
          <a:xfrm>
            <a:off x="4042228" y="8020180"/>
            <a:ext cx="12890500" cy="1688464"/>
            <a:chOff x="4042228" y="8020180"/>
            <a:chExt cx="12890500" cy="1688464"/>
          </a:xfrm>
        </p:grpSpPr>
        <p:sp>
          <p:nvSpPr>
            <p:cNvPr id="13" name="object 13"/>
            <p:cNvSpPr/>
            <p:nvPr/>
          </p:nvSpPr>
          <p:spPr>
            <a:xfrm>
              <a:off x="11497136" y="8900284"/>
              <a:ext cx="5429885" cy="803275"/>
            </a:xfrm>
            <a:custGeom>
              <a:avLst/>
              <a:gdLst/>
              <a:ahLst/>
              <a:cxnLst/>
              <a:rect l="l" t="t" r="r" b="b"/>
              <a:pathLst>
                <a:path w="5429884" h="803275">
                  <a:moveTo>
                    <a:pt x="0" y="0"/>
                  </a:moveTo>
                  <a:lnTo>
                    <a:pt x="575846" y="802698"/>
                  </a:lnTo>
                  <a:lnTo>
                    <a:pt x="5429667" y="802698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047625" y="8025577"/>
              <a:ext cx="3877945" cy="803275"/>
            </a:xfrm>
            <a:custGeom>
              <a:avLst/>
              <a:gdLst/>
              <a:ahLst/>
              <a:cxnLst/>
              <a:rect l="l" t="t" r="r" b="b"/>
              <a:pathLst>
                <a:path w="3877945" h="803275">
                  <a:moveTo>
                    <a:pt x="3877494" y="0"/>
                  </a:moveTo>
                  <a:lnTo>
                    <a:pt x="3301648" y="802698"/>
                  </a:lnTo>
                  <a:lnTo>
                    <a:pt x="0" y="802698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2392576" y="9128300"/>
            <a:ext cx="6165850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9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25 % добыча нефти и газа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4020254" y="8173022"/>
            <a:ext cx="3430723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9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22 % нефтехимия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5714719" y="4380232"/>
            <a:ext cx="1932305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9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12 % химия</a:t>
            </a:r>
          </a:p>
        </p:txBody>
      </p:sp>
      <p:sp>
        <p:nvSpPr>
          <p:cNvPr id="19" name="object 19"/>
          <p:cNvSpPr/>
          <p:nvPr/>
        </p:nvSpPr>
        <p:spPr>
          <a:xfrm>
            <a:off x="724857" y="4009867"/>
            <a:ext cx="8820785" cy="803275"/>
          </a:xfrm>
          <a:custGeom>
            <a:avLst/>
            <a:gdLst/>
            <a:ahLst/>
            <a:cxnLst/>
            <a:rect l="l" t="t" r="r" b="b"/>
            <a:pathLst>
              <a:path w="8820785" h="803275">
                <a:moveTo>
                  <a:pt x="8820726" y="802698"/>
                </a:moveTo>
                <a:lnTo>
                  <a:pt x="8244879" y="0"/>
                </a:lnTo>
                <a:lnTo>
                  <a:pt x="0" y="0"/>
                </a:lnTo>
              </a:path>
            </a:pathLst>
          </a:custGeom>
          <a:ln w="10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C33A34BE-DB06-8EEA-958A-4F8EEA9F705E}"/>
              </a:ext>
            </a:extLst>
          </p:cNvPr>
          <p:cNvGrpSpPr/>
          <p:nvPr/>
        </p:nvGrpSpPr>
        <p:grpSpPr>
          <a:xfrm>
            <a:off x="8873394" y="6622520"/>
            <a:ext cx="2292179" cy="1083789"/>
            <a:chOff x="8873394" y="6622520"/>
            <a:chExt cx="2292179" cy="1083789"/>
          </a:xfrm>
        </p:grpSpPr>
        <p:sp>
          <p:nvSpPr>
            <p:cNvPr id="20" name="object 20"/>
            <p:cNvSpPr/>
            <p:nvPr/>
          </p:nvSpPr>
          <p:spPr>
            <a:xfrm>
              <a:off x="9344815" y="6622520"/>
              <a:ext cx="701675" cy="596265"/>
            </a:xfrm>
            <a:custGeom>
              <a:avLst/>
              <a:gdLst/>
              <a:ahLst/>
              <a:cxnLst/>
              <a:rect l="l" t="t" r="r" b="b"/>
              <a:pathLst>
                <a:path w="701675" h="596265">
                  <a:moveTo>
                    <a:pt x="527795" y="0"/>
                  </a:moveTo>
                  <a:lnTo>
                    <a:pt x="0" y="0"/>
                  </a:lnTo>
                  <a:lnTo>
                    <a:pt x="0" y="595971"/>
                  </a:lnTo>
                  <a:lnTo>
                    <a:pt x="527795" y="595971"/>
                  </a:lnTo>
                  <a:lnTo>
                    <a:pt x="641893" y="400239"/>
                  </a:lnTo>
                  <a:lnTo>
                    <a:pt x="195501" y="400239"/>
                  </a:lnTo>
                  <a:lnTo>
                    <a:pt x="195501" y="195732"/>
                  </a:lnTo>
                  <a:lnTo>
                    <a:pt x="641985" y="195732"/>
                  </a:lnTo>
                  <a:lnTo>
                    <a:pt x="527795" y="0"/>
                  </a:lnTo>
                  <a:close/>
                </a:path>
                <a:path w="701675" h="596265">
                  <a:moveTo>
                    <a:pt x="641985" y="195732"/>
                  </a:moveTo>
                  <a:lnTo>
                    <a:pt x="357256" y="195732"/>
                  </a:lnTo>
                  <a:lnTo>
                    <a:pt x="396674" y="205657"/>
                  </a:lnTo>
                  <a:lnTo>
                    <a:pt x="428136" y="229116"/>
                  </a:lnTo>
                  <a:lnTo>
                    <a:pt x="448504" y="262661"/>
                  </a:lnTo>
                  <a:lnTo>
                    <a:pt x="454645" y="302849"/>
                  </a:lnTo>
                  <a:lnTo>
                    <a:pt x="445785" y="339951"/>
                  </a:lnTo>
                  <a:lnTo>
                    <a:pt x="424778" y="370372"/>
                  </a:lnTo>
                  <a:lnTo>
                    <a:pt x="394358" y="391378"/>
                  </a:lnTo>
                  <a:lnTo>
                    <a:pt x="357256" y="400239"/>
                  </a:lnTo>
                  <a:lnTo>
                    <a:pt x="641893" y="400239"/>
                  </a:lnTo>
                  <a:lnTo>
                    <a:pt x="701570" y="297865"/>
                  </a:lnTo>
                  <a:lnTo>
                    <a:pt x="641985" y="195732"/>
                  </a:lnTo>
                  <a:close/>
                </a:path>
              </a:pathLst>
            </a:custGeom>
            <a:solidFill>
              <a:srgbClr val="1F3D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046385" y="6622520"/>
              <a:ext cx="603885" cy="596265"/>
            </a:xfrm>
            <a:custGeom>
              <a:avLst/>
              <a:gdLst/>
              <a:ahLst/>
              <a:cxnLst/>
              <a:rect l="l" t="t" r="r" b="b"/>
              <a:pathLst>
                <a:path w="603884" h="596265">
                  <a:moveTo>
                    <a:pt x="603824" y="0"/>
                  </a:moveTo>
                  <a:lnTo>
                    <a:pt x="173774" y="0"/>
                  </a:lnTo>
                  <a:lnTo>
                    <a:pt x="0" y="298106"/>
                  </a:lnTo>
                  <a:lnTo>
                    <a:pt x="173774" y="595971"/>
                  </a:lnTo>
                  <a:lnTo>
                    <a:pt x="603824" y="595971"/>
                  </a:lnTo>
                  <a:lnTo>
                    <a:pt x="603824" y="400239"/>
                  </a:lnTo>
                  <a:lnTo>
                    <a:pt x="344544" y="400239"/>
                  </a:lnTo>
                  <a:lnTo>
                    <a:pt x="305125" y="390313"/>
                  </a:lnTo>
                  <a:lnTo>
                    <a:pt x="273664" y="366855"/>
                  </a:lnTo>
                  <a:lnTo>
                    <a:pt x="253295" y="333309"/>
                  </a:lnTo>
                  <a:lnTo>
                    <a:pt x="247154" y="293121"/>
                  </a:lnTo>
                  <a:lnTo>
                    <a:pt x="256015" y="256019"/>
                  </a:lnTo>
                  <a:lnTo>
                    <a:pt x="277021" y="225599"/>
                  </a:lnTo>
                  <a:lnTo>
                    <a:pt x="307442" y="204592"/>
                  </a:lnTo>
                  <a:lnTo>
                    <a:pt x="344544" y="195732"/>
                  </a:lnTo>
                  <a:lnTo>
                    <a:pt x="603824" y="195732"/>
                  </a:lnTo>
                  <a:lnTo>
                    <a:pt x="603824" y="0"/>
                  </a:lnTo>
                  <a:close/>
                </a:path>
              </a:pathLst>
            </a:custGeom>
            <a:solidFill>
              <a:srgbClr val="D014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73394" y="7520514"/>
              <a:ext cx="466802" cy="185795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9415513" y="7520514"/>
              <a:ext cx="1750060" cy="160655"/>
            </a:xfrm>
            <a:custGeom>
              <a:avLst/>
              <a:gdLst/>
              <a:ahLst/>
              <a:cxnLst/>
              <a:rect l="l" t="t" r="r" b="b"/>
              <a:pathLst>
                <a:path w="1750059" h="160654">
                  <a:moveTo>
                    <a:pt x="210997" y="156908"/>
                  </a:moveTo>
                  <a:lnTo>
                    <a:pt x="118554" y="72555"/>
                  </a:lnTo>
                  <a:lnTo>
                    <a:pt x="208445" y="3225"/>
                  </a:lnTo>
                  <a:lnTo>
                    <a:pt x="135191" y="3225"/>
                  </a:lnTo>
                  <a:lnTo>
                    <a:pt x="58699" y="64249"/>
                  </a:lnTo>
                  <a:lnTo>
                    <a:pt x="58699" y="3225"/>
                  </a:lnTo>
                  <a:lnTo>
                    <a:pt x="0" y="3225"/>
                  </a:lnTo>
                  <a:lnTo>
                    <a:pt x="0" y="157835"/>
                  </a:lnTo>
                  <a:lnTo>
                    <a:pt x="58699" y="157835"/>
                  </a:lnTo>
                  <a:lnTo>
                    <a:pt x="58699" y="88506"/>
                  </a:lnTo>
                  <a:lnTo>
                    <a:pt x="134505" y="156908"/>
                  </a:lnTo>
                  <a:lnTo>
                    <a:pt x="210997" y="156908"/>
                  </a:lnTo>
                  <a:close/>
                </a:path>
                <a:path w="1750059" h="160654">
                  <a:moveTo>
                    <a:pt x="424268" y="76720"/>
                  </a:moveTo>
                  <a:lnTo>
                    <a:pt x="405320" y="27444"/>
                  </a:lnTo>
                  <a:lnTo>
                    <a:pt x="371246" y="7899"/>
                  </a:lnTo>
                  <a:lnTo>
                    <a:pt x="363042" y="6819"/>
                  </a:lnTo>
                  <a:lnTo>
                    <a:pt x="363042" y="78333"/>
                  </a:lnTo>
                  <a:lnTo>
                    <a:pt x="363042" y="81114"/>
                  </a:lnTo>
                  <a:lnTo>
                    <a:pt x="334670" y="115227"/>
                  </a:lnTo>
                  <a:lnTo>
                    <a:pt x="306654" y="118783"/>
                  </a:lnTo>
                  <a:lnTo>
                    <a:pt x="278676" y="115100"/>
                  </a:lnTo>
                  <a:lnTo>
                    <a:pt x="261505" y="105778"/>
                  </a:lnTo>
                  <a:lnTo>
                    <a:pt x="252869" y="93433"/>
                  </a:lnTo>
                  <a:lnTo>
                    <a:pt x="250583" y="81114"/>
                  </a:lnTo>
                  <a:lnTo>
                    <a:pt x="250494" y="78333"/>
                  </a:lnTo>
                  <a:lnTo>
                    <a:pt x="252844" y="65582"/>
                  </a:lnTo>
                  <a:lnTo>
                    <a:pt x="261416" y="53733"/>
                  </a:lnTo>
                  <a:lnTo>
                    <a:pt x="278574" y="44996"/>
                  </a:lnTo>
                  <a:lnTo>
                    <a:pt x="306654" y="41592"/>
                  </a:lnTo>
                  <a:lnTo>
                    <a:pt x="334772" y="44996"/>
                  </a:lnTo>
                  <a:lnTo>
                    <a:pt x="352005" y="53733"/>
                  </a:lnTo>
                  <a:lnTo>
                    <a:pt x="360667" y="65582"/>
                  </a:lnTo>
                  <a:lnTo>
                    <a:pt x="363042" y="78333"/>
                  </a:lnTo>
                  <a:lnTo>
                    <a:pt x="363042" y="6819"/>
                  </a:lnTo>
                  <a:lnTo>
                    <a:pt x="311518" y="0"/>
                  </a:lnTo>
                  <a:lnTo>
                    <a:pt x="302272" y="0"/>
                  </a:lnTo>
                  <a:lnTo>
                    <a:pt x="242303" y="7899"/>
                  </a:lnTo>
                  <a:lnTo>
                    <a:pt x="208153" y="27444"/>
                  </a:lnTo>
                  <a:lnTo>
                    <a:pt x="192824" y="52451"/>
                  </a:lnTo>
                  <a:lnTo>
                    <a:pt x="189268" y="76720"/>
                  </a:lnTo>
                  <a:lnTo>
                    <a:pt x="189268" y="82956"/>
                  </a:lnTo>
                  <a:lnTo>
                    <a:pt x="192824" y="107276"/>
                  </a:lnTo>
                  <a:lnTo>
                    <a:pt x="208153" y="132613"/>
                  </a:lnTo>
                  <a:lnTo>
                    <a:pt x="242303" y="152539"/>
                  </a:lnTo>
                  <a:lnTo>
                    <a:pt x="302272" y="160604"/>
                  </a:lnTo>
                  <a:lnTo>
                    <a:pt x="311518" y="160604"/>
                  </a:lnTo>
                  <a:lnTo>
                    <a:pt x="371348" y="152539"/>
                  </a:lnTo>
                  <a:lnTo>
                    <a:pt x="405422" y="132613"/>
                  </a:lnTo>
                  <a:lnTo>
                    <a:pt x="424268" y="82956"/>
                  </a:lnTo>
                  <a:lnTo>
                    <a:pt x="424268" y="76720"/>
                  </a:lnTo>
                  <a:close/>
                </a:path>
                <a:path w="1750059" h="160654">
                  <a:moveTo>
                    <a:pt x="651433" y="3238"/>
                  </a:moveTo>
                  <a:lnTo>
                    <a:pt x="592747" y="3238"/>
                  </a:lnTo>
                  <a:lnTo>
                    <a:pt x="592747" y="57848"/>
                  </a:lnTo>
                  <a:lnTo>
                    <a:pt x="496150" y="57848"/>
                  </a:lnTo>
                  <a:lnTo>
                    <a:pt x="496150" y="3238"/>
                  </a:lnTo>
                  <a:lnTo>
                    <a:pt x="436981" y="3238"/>
                  </a:lnTo>
                  <a:lnTo>
                    <a:pt x="436981" y="57848"/>
                  </a:lnTo>
                  <a:lnTo>
                    <a:pt x="436981" y="98488"/>
                  </a:lnTo>
                  <a:lnTo>
                    <a:pt x="436981" y="158178"/>
                  </a:lnTo>
                  <a:lnTo>
                    <a:pt x="496150" y="158178"/>
                  </a:lnTo>
                  <a:lnTo>
                    <a:pt x="496150" y="98488"/>
                  </a:lnTo>
                  <a:lnTo>
                    <a:pt x="592747" y="98488"/>
                  </a:lnTo>
                  <a:lnTo>
                    <a:pt x="592747" y="158178"/>
                  </a:lnTo>
                  <a:lnTo>
                    <a:pt x="651433" y="158178"/>
                  </a:lnTo>
                  <a:lnTo>
                    <a:pt x="651433" y="98488"/>
                  </a:lnTo>
                  <a:lnTo>
                    <a:pt x="651433" y="57848"/>
                  </a:lnTo>
                  <a:lnTo>
                    <a:pt x="651433" y="3238"/>
                  </a:lnTo>
                  <a:close/>
                </a:path>
                <a:path w="1750059" h="160654">
                  <a:moveTo>
                    <a:pt x="858494" y="3378"/>
                  </a:moveTo>
                  <a:lnTo>
                    <a:pt x="666000" y="3378"/>
                  </a:lnTo>
                  <a:lnTo>
                    <a:pt x="666000" y="45288"/>
                  </a:lnTo>
                  <a:lnTo>
                    <a:pt x="732777" y="45288"/>
                  </a:lnTo>
                  <a:lnTo>
                    <a:pt x="732777" y="158318"/>
                  </a:lnTo>
                  <a:lnTo>
                    <a:pt x="791705" y="158318"/>
                  </a:lnTo>
                  <a:lnTo>
                    <a:pt x="791705" y="45288"/>
                  </a:lnTo>
                  <a:lnTo>
                    <a:pt x="858494" y="45288"/>
                  </a:lnTo>
                  <a:lnTo>
                    <a:pt x="858494" y="3378"/>
                  </a:lnTo>
                  <a:close/>
                </a:path>
                <a:path w="1750059" h="160654">
                  <a:moveTo>
                    <a:pt x="1075474" y="54076"/>
                  </a:moveTo>
                  <a:lnTo>
                    <a:pt x="1073353" y="42303"/>
                  </a:lnTo>
                  <a:lnTo>
                    <a:pt x="1071943" y="34442"/>
                  </a:lnTo>
                  <a:lnTo>
                    <a:pt x="1059903" y="18262"/>
                  </a:lnTo>
                  <a:lnTo>
                    <a:pt x="1037158" y="7289"/>
                  </a:lnTo>
                  <a:lnTo>
                    <a:pt x="1014006" y="4660"/>
                  </a:lnTo>
                  <a:lnTo>
                    <a:pt x="1014006" y="47612"/>
                  </a:lnTo>
                  <a:lnTo>
                    <a:pt x="1014006" y="64935"/>
                  </a:lnTo>
                  <a:lnTo>
                    <a:pt x="1007999" y="70485"/>
                  </a:lnTo>
                  <a:lnTo>
                    <a:pt x="931735" y="70485"/>
                  </a:lnTo>
                  <a:lnTo>
                    <a:pt x="931735" y="42303"/>
                  </a:lnTo>
                  <a:lnTo>
                    <a:pt x="1008227" y="42303"/>
                  </a:lnTo>
                  <a:lnTo>
                    <a:pt x="1014006" y="47612"/>
                  </a:lnTo>
                  <a:lnTo>
                    <a:pt x="1014006" y="4660"/>
                  </a:lnTo>
                  <a:lnTo>
                    <a:pt x="1001522" y="3238"/>
                  </a:lnTo>
                  <a:lnTo>
                    <a:pt x="872578" y="3238"/>
                  </a:lnTo>
                  <a:lnTo>
                    <a:pt x="872578" y="157607"/>
                  </a:lnTo>
                  <a:lnTo>
                    <a:pt x="931735" y="157607"/>
                  </a:lnTo>
                  <a:lnTo>
                    <a:pt x="931735" y="109308"/>
                  </a:lnTo>
                  <a:lnTo>
                    <a:pt x="1002220" y="109308"/>
                  </a:lnTo>
                  <a:lnTo>
                    <a:pt x="1037450" y="105156"/>
                  </a:lnTo>
                  <a:lnTo>
                    <a:pt x="1059992" y="93916"/>
                  </a:lnTo>
                  <a:lnTo>
                    <a:pt x="1071956" y="77431"/>
                  </a:lnTo>
                  <a:lnTo>
                    <a:pt x="1073175" y="70485"/>
                  </a:lnTo>
                  <a:lnTo>
                    <a:pt x="1075474" y="57543"/>
                  </a:lnTo>
                  <a:lnTo>
                    <a:pt x="1075474" y="54076"/>
                  </a:lnTo>
                  <a:close/>
                </a:path>
                <a:path w="1750059" h="160654">
                  <a:moveTo>
                    <a:pt x="1316469" y="76720"/>
                  </a:moveTo>
                  <a:lnTo>
                    <a:pt x="1297546" y="27444"/>
                  </a:lnTo>
                  <a:lnTo>
                    <a:pt x="1263535" y="7899"/>
                  </a:lnTo>
                  <a:lnTo>
                    <a:pt x="1255458" y="6832"/>
                  </a:lnTo>
                  <a:lnTo>
                    <a:pt x="1255458" y="78333"/>
                  </a:lnTo>
                  <a:lnTo>
                    <a:pt x="1255458" y="81114"/>
                  </a:lnTo>
                  <a:lnTo>
                    <a:pt x="1227188" y="115227"/>
                  </a:lnTo>
                  <a:lnTo>
                    <a:pt x="1199083" y="118783"/>
                  </a:lnTo>
                  <a:lnTo>
                    <a:pt x="1170965" y="115100"/>
                  </a:lnTo>
                  <a:lnTo>
                    <a:pt x="1153731" y="105778"/>
                  </a:lnTo>
                  <a:lnTo>
                    <a:pt x="1145070" y="93433"/>
                  </a:lnTo>
                  <a:lnTo>
                    <a:pt x="1142784" y="81114"/>
                  </a:lnTo>
                  <a:lnTo>
                    <a:pt x="1142695" y="78333"/>
                  </a:lnTo>
                  <a:lnTo>
                    <a:pt x="1145070" y="65582"/>
                  </a:lnTo>
                  <a:lnTo>
                    <a:pt x="1153731" y="53733"/>
                  </a:lnTo>
                  <a:lnTo>
                    <a:pt x="1170965" y="44996"/>
                  </a:lnTo>
                  <a:lnTo>
                    <a:pt x="1199083" y="41592"/>
                  </a:lnTo>
                  <a:lnTo>
                    <a:pt x="1227188" y="44996"/>
                  </a:lnTo>
                  <a:lnTo>
                    <a:pt x="1244434" y="53733"/>
                  </a:lnTo>
                  <a:lnTo>
                    <a:pt x="1253083" y="65582"/>
                  </a:lnTo>
                  <a:lnTo>
                    <a:pt x="1255458" y="78333"/>
                  </a:lnTo>
                  <a:lnTo>
                    <a:pt x="1255458" y="6832"/>
                  </a:lnTo>
                  <a:lnTo>
                    <a:pt x="1203934" y="0"/>
                  </a:lnTo>
                  <a:lnTo>
                    <a:pt x="1194460" y="0"/>
                  </a:lnTo>
                  <a:lnTo>
                    <a:pt x="1134630" y="7899"/>
                  </a:lnTo>
                  <a:lnTo>
                    <a:pt x="1100556" y="27444"/>
                  </a:lnTo>
                  <a:lnTo>
                    <a:pt x="1085240" y="52451"/>
                  </a:lnTo>
                  <a:lnTo>
                    <a:pt x="1081684" y="76720"/>
                  </a:lnTo>
                  <a:lnTo>
                    <a:pt x="1081684" y="82956"/>
                  </a:lnTo>
                  <a:lnTo>
                    <a:pt x="1085240" y="107276"/>
                  </a:lnTo>
                  <a:lnTo>
                    <a:pt x="1100556" y="132613"/>
                  </a:lnTo>
                  <a:lnTo>
                    <a:pt x="1134630" y="152539"/>
                  </a:lnTo>
                  <a:lnTo>
                    <a:pt x="1194460" y="160604"/>
                  </a:lnTo>
                  <a:lnTo>
                    <a:pt x="1203934" y="160604"/>
                  </a:lnTo>
                  <a:lnTo>
                    <a:pt x="1263637" y="152539"/>
                  </a:lnTo>
                  <a:lnTo>
                    <a:pt x="1297635" y="132613"/>
                  </a:lnTo>
                  <a:lnTo>
                    <a:pt x="1305979" y="118783"/>
                  </a:lnTo>
                  <a:lnTo>
                    <a:pt x="1312926" y="107276"/>
                  </a:lnTo>
                  <a:lnTo>
                    <a:pt x="1316469" y="82956"/>
                  </a:lnTo>
                  <a:lnTo>
                    <a:pt x="1316469" y="76720"/>
                  </a:lnTo>
                  <a:close/>
                </a:path>
                <a:path w="1750059" h="160654">
                  <a:moveTo>
                    <a:pt x="1522196" y="3009"/>
                  </a:moveTo>
                  <a:lnTo>
                    <a:pt x="1345425" y="3009"/>
                  </a:lnTo>
                  <a:lnTo>
                    <a:pt x="1344676" y="52552"/>
                  </a:lnTo>
                  <a:lnTo>
                    <a:pt x="1342796" y="83540"/>
                  </a:lnTo>
                  <a:lnTo>
                    <a:pt x="1340256" y="100507"/>
                  </a:lnTo>
                  <a:lnTo>
                    <a:pt x="1337564" y="107924"/>
                  </a:lnTo>
                  <a:lnTo>
                    <a:pt x="1334084" y="113474"/>
                  </a:lnTo>
                  <a:lnTo>
                    <a:pt x="1317917" y="113474"/>
                  </a:lnTo>
                  <a:lnTo>
                    <a:pt x="1317917" y="157607"/>
                  </a:lnTo>
                  <a:lnTo>
                    <a:pt x="1336865" y="157607"/>
                  </a:lnTo>
                  <a:lnTo>
                    <a:pt x="1355458" y="156273"/>
                  </a:lnTo>
                  <a:lnTo>
                    <a:pt x="1392008" y="125298"/>
                  </a:lnTo>
                  <a:lnTo>
                    <a:pt x="1398257" y="81534"/>
                  </a:lnTo>
                  <a:lnTo>
                    <a:pt x="1399032" y="42760"/>
                  </a:lnTo>
                  <a:lnTo>
                    <a:pt x="1462582" y="42760"/>
                  </a:lnTo>
                  <a:lnTo>
                    <a:pt x="1462582" y="157607"/>
                  </a:lnTo>
                  <a:lnTo>
                    <a:pt x="1522196" y="157607"/>
                  </a:lnTo>
                  <a:lnTo>
                    <a:pt x="1522196" y="3009"/>
                  </a:lnTo>
                  <a:close/>
                </a:path>
                <a:path w="1750059" h="160654">
                  <a:moveTo>
                    <a:pt x="1749793" y="108851"/>
                  </a:moveTo>
                  <a:lnTo>
                    <a:pt x="1746948" y="96088"/>
                  </a:lnTo>
                  <a:lnTo>
                    <a:pt x="1738617" y="85598"/>
                  </a:lnTo>
                  <a:lnTo>
                    <a:pt x="1725129" y="78003"/>
                  </a:lnTo>
                  <a:lnTo>
                    <a:pt x="1706816" y="73952"/>
                  </a:lnTo>
                  <a:lnTo>
                    <a:pt x="1723263" y="70218"/>
                  </a:lnTo>
                  <a:lnTo>
                    <a:pt x="1735124" y="63322"/>
                  </a:lnTo>
                  <a:lnTo>
                    <a:pt x="1742300" y="54000"/>
                  </a:lnTo>
                  <a:lnTo>
                    <a:pt x="1744700" y="42989"/>
                  </a:lnTo>
                  <a:lnTo>
                    <a:pt x="1744700" y="41135"/>
                  </a:lnTo>
                  <a:lnTo>
                    <a:pt x="1740255" y="26060"/>
                  </a:lnTo>
                  <a:lnTo>
                    <a:pt x="1724748" y="13373"/>
                  </a:lnTo>
                  <a:lnTo>
                    <a:pt x="1694891" y="4648"/>
                  </a:lnTo>
                  <a:lnTo>
                    <a:pt x="1647418" y="1384"/>
                  </a:lnTo>
                  <a:lnTo>
                    <a:pt x="1637944" y="1384"/>
                  </a:lnTo>
                  <a:lnTo>
                    <a:pt x="1592224" y="5778"/>
                  </a:lnTo>
                  <a:lnTo>
                    <a:pt x="1560588" y="17653"/>
                  </a:lnTo>
                  <a:lnTo>
                    <a:pt x="1542211" y="35026"/>
                  </a:lnTo>
                  <a:lnTo>
                    <a:pt x="1536268" y="55930"/>
                  </a:lnTo>
                  <a:lnTo>
                    <a:pt x="1536268" y="59169"/>
                  </a:lnTo>
                  <a:lnTo>
                    <a:pt x="1598193" y="59169"/>
                  </a:lnTo>
                  <a:lnTo>
                    <a:pt x="1601419" y="49377"/>
                  </a:lnTo>
                  <a:lnTo>
                    <a:pt x="1610652" y="42951"/>
                  </a:lnTo>
                  <a:lnTo>
                    <a:pt x="1625206" y="39433"/>
                  </a:lnTo>
                  <a:lnTo>
                    <a:pt x="1644421" y="38366"/>
                  </a:lnTo>
                  <a:lnTo>
                    <a:pt x="1662722" y="39090"/>
                  </a:lnTo>
                  <a:lnTo>
                    <a:pt x="1675295" y="41287"/>
                  </a:lnTo>
                  <a:lnTo>
                    <a:pt x="1682534" y="44894"/>
                  </a:lnTo>
                  <a:lnTo>
                    <a:pt x="1684858" y="49923"/>
                  </a:lnTo>
                  <a:lnTo>
                    <a:pt x="1683054" y="54597"/>
                  </a:lnTo>
                  <a:lnTo>
                    <a:pt x="1677517" y="57658"/>
                  </a:lnTo>
                  <a:lnTo>
                    <a:pt x="1668094" y="59347"/>
                  </a:lnTo>
                  <a:lnTo>
                    <a:pt x="1654581" y="59855"/>
                  </a:lnTo>
                  <a:lnTo>
                    <a:pt x="1608378" y="59855"/>
                  </a:lnTo>
                  <a:lnTo>
                    <a:pt x="1608378" y="96139"/>
                  </a:lnTo>
                  <a:lnTo>
                    <a:pt x="1654581" y="96139"/>
                  </a:lnTo>
                  <a:lnTo>
                    <a:pt x="1669275" y="96850"/>
                  </a:lnTo>
                  <a:lnTo>
                    <a:pt x="1679740" y="99021"/>
                  </a:lnTo>
                  <a:lnTo>
                    <a:pt x="1686001" y="102768"/>
                  </a:lnTo>
                  <a:lnTo>
                    <a:pt x="1688084" y="108153"/>
                  </a:lnTo>
                  <a:lnTo>
                    <a:pt x="1686128" y="113893"/>
                  </a:lnTo>
                  <a:lnTo>
                    <a:pt x="1679308" y="118173"/>
                  </a:lnTo>
                  <a:lnTo>
                    <a:pt x="1666265" y="120853"/>
                  </a:lnTo>
                  <a:lnTo>
                    <a:pt x="1645577" y="121780"/>
                  </a:lnTo>
                  <a:lnTo>
                    <a:pt x="1623961" y="120256"/>
                  </a:lnTo>
                  <a:lnTo>
                    <a:pt x="1608836" y="115773"/>
                  </a:lnTo>
                  <a:lnTo>
                    <a:pt x="1599946" y="108521"/>
                  </a:lnTo>
                  <a:lnTo>
                    <a:pt x="1597050" y="98679"/>
                  </a:lnTo>
                  <a:lnTo>
                    <a:pt x="1536039" y="98679"/>
                  </a:lnTo>
                  <a:lnTo>
                    <a:pt x="1536039" y="101676"/>
                  </a:lnTo>
                  <a:lnTo>
                    <a:pt x="1542656" y="126860"/>
                  </a:lnTo>
                  <a:lnTo>
                    <a:pt x="1562277" y="145097"/>
                  </a:lnTo>
                  <a:lnTo>
                    <a:pt x="1594535" y="156184"/>
                  </a:lnTo>
                  <a:lnTo>
                    <a:pt x="1639112" y="159918"/>
                  </a:lnTo>
                  <a:lnTo>
                    <a:pt x="1648815" y="159918"/>
                  </a:lnTo>
                  <a:lnTo>
                    <a:pt x="1698129" y="155892"/>
                  </a:lnTo>
                  <a:lnTo>
                    <a:pt x="1729117" y="145072"/>
                  </a:lnTo>
                  <a:lnTo>
                    <a:pt x="1745195" y="129311"/>
                  </a:lnTo>
                  <a:lnTo>
                    <a:pt x="1749793" y="110464"/>
                  </a:lnTo>
                  <a:lnTo>
                    <a:pt x="1749793" y="108851"/>
                  </a:lnTo>
                  <a:close/>
                </a:path>
              </a:pathLst>
            </a:custGeom>
            <a:solidFill>
              <a:srgbClr val="0606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/>
          <p:nvPr/>
        </p:nvSpPr>
        <p:spPr>
          <a:xfrm>
            <a:off x="9852506" y="3174405"/>
            <a:ext cx="6502400" cy="1638300"/>
          </a:xfrm>
          <a:custGeom>
            <a:avLst/>
            <a:gdLst/>
            <a:ahLst/>
            <a:cxnLst/>
            <a:rect l="l" t="t" r="r" b="b"/>
            <a:pathLst>
              <a:path w="6502400" h="1638300">
                <a:moveTo>
                  <a:pt x="0" y="1638159"/>
                </a:moveTo>
                <a:lnTo>
                  <a:pt x="0" y="0"/>
                </a:lnTo>
                <a:lnTo>
                  <a:pt x="6502074" y="0"/>
                </a:lnTo>
              </a:path>
            </a:pathLst>
          </a:custGeom>
          <a:ln w="10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561182" y="3424254"/>
            <a:ext cx="8660653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3 % транспортировка и хранение нефти и газа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96634"/>
            <a:ext cx="6701790" cy="10812145"/>
          </a:xfrm>
          <a:custGeom>
            <a:avLst/>
            <a:gdLst/>
            <a:ahLst/>
            <a:cxnLst/>
            <a:rect l="l" t="t" r="r" b="b"/>
            <a:pathLst>
              <a:path w="6701790" h="10812145">
                <a:moveTo>
                  <a:pt x="6701366" y="0"/>
                </a:moveTo>
                <a:lnTo>
                  <a:pt x="0" y="0"/>
                </a:lnTo>
                <a:lnTo>
                  <a:pt x="0" y="10811922"/>
                </a:lnTo>
                <a:lnTo>
                  <a:pt x="6701366" y="10811922"/>
                </a:lnTo>
                <a:lnTo>
                  <a:pt x="6701366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3402733" y="496634"/>
            <a:ext cx="6701790" cy="10812145"/>
          </a:xfrm>
          <a:custGeom>
            <a:avLst/>
            <a:gdLst/>
            <a:ahLst/>
            <a:cxnLst/>
            <a:rect l="l" t="t" r="r" b="b"/>
            <a:pathLst>
              <a:path w="6701790" h="10812145">
                <a:moveTo>
                  <a:pt x="6701366" y="0"/>
                </a:moveTo>
                <a:lnTo>
                  <a:pt x="0" y="0"/>
                </a:lnTo>
                <a:lnTo>
                  <a:pt x="0" y="10811922"/>
                </a:lnTo>
                <a:lnTo>
                  <a:pt x="6701366" y="10811922"/>
                </a:lnTo>
                <a:lnTo>
                  <a:pt x="6701366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099" cy="15509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3863" y="2716168"/>
            <a:ext cx="5726217" cy="344737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305397" y="1773265"/>
            <a:ext cx="2812322" cy="510350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61173" y="448474"/>
            <a:ext cx="14422119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4000" dirty="0">
                <a:latin typeface="TT Travels Text Trl ExtraBold" panose="020B0003040000020204" pitchFamily="34" charset="0"/>
                <a:cs typeface="Lucida Sans Unicode"/>
              </a:rPr>
              <a:t>ПРОДУКЦИЯ СОБСТВЕННОГО ПРОИЗВОДСТВА</a:t>
            </a:r>
          </a:p>
        </p:txBody>
      </p:sp>
      <p:sp>
        <p:nvSpPr>
          <p:cNvPr id="9" name="object 9"/>
          <p:cNvSpPr/>
          <p:nvPr/>
        </p:nvSpPr>
        <p:spPr>
          <a:xfrm>
            <a:off x="0" y="6808954"/>
            <a:ext cx="2436495" cy="518159"/>
          </a:xfrm>
          <a:custGeom>
            <a:avLst/>
            <a:gdLst/>
            <a:ahLst/>
            <a:cxnLst/>
            <a:rect l="l" t="t" r="r" b="b"/>
            <a:pathLst>
              <a:path w="2436495" h="518159">
                <a:moveTo>
                  <a:pt x="2237816" y="0"/>
                </a:moveTo>
                <a:lnTo>
                  <a:pt x="0" y="0"/>
                </a:lnTo>
                <a:lnTo>
                  <a:pt x="0" y="517659"/>
                </a:lnTo>
                <a:lnTo>
                  <a:pt x="2237816" y="517659"/>
                </a:lnTo>
                <a:lnTo>
                  <a:pt x="2283272" y="512424"/>
                </a:lnTo>
                <a:lnTo>
                  <a:pt x="2325002" y="497511"/>
                </a:lnTo>
                <a:lnTo>
                  <a:pt x="2361815" y="474110"/>
                </a:lnTo>
                <a:lnTo>
                  <a:pt x="2392521" y="443411"/>
                </a:lnTo>
                <a:lnTo>
                  <a:pt x="2415928" y="406604"/>
                </a:lnTo>
                <a:lnTo>
                  <a:pt x="2430845" y="364878"/>
                </a:lnTo>
                <a:lnTo>
                  <a:pt x="2436082" y="319424"/>
                </a:lnTo>
                <a:lnTo>
                  <a:pt x="2436082" y="198234"/>
                </a:lnTo>
                <a:lnTo>
                  <a:pt x="2430845" y="152780"/>
                </a:lnTo>
                <a:lnTo>
                  <a:pt x="2415928" y="111055"/>
                </a:lnTo>
                <a:lnTo>
                  <a:pt x="2392521" y="74248"/>
                </a:lnTo>
                <a:lnTo>
                  <a:pt x="2361815" y="43549"/>
                </a:lnTo>
                <a:lnTo>
                  <a:pt x="2325002" y="20148"/>
                </a:lnTo>
                <a:lnTo>
                  <a:pt x="2283272" y="5235"/>
                </a:lnTo>
                <a:lnTo>
                  <a:pt x="2237816" y="0"/>
                </a:lnTo>
                <a:close/>
              </a:path>
            </a:pathLst>
          </a:custGeom>
          <a:solidFill>
            <a:srgbClr val="D013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95009" y="6891703"/>
            <a:ext cx="2030689" cy="35266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200"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серия 35002</a:t>
            </a:r>
          </a:p>
        </p:txBody>
      </p:sp>
      <p:sp>
        <p:nvSpPr>
          <p:cNvPr id="11" name="object 11"/>
          <p:cNvSpPr/>
          <p:nvPr/>
        </p:nvSpPr>
        <p:spPr>
          <a:xfrm>
            <a:off x="6701366" y="6808954"/>
            <a:ext cx="2425700" cy="518159"/>
          </a:xfrm>
          <a:custGeom>
            <a:avLst/>
            <a:gdLst/>
            <a:ahLst/>
            <a:cxnLst/>
            <a:rect l="l" t="t" r="r" b="b"/>
            <a:pathLst>
              <a:path w="2425700" h="518159">
                <a:moveTo>
                  <a:pt x="2227010" y="0"/>
                </a:moveTo>
                <a:lnTo>
                  <a:pt x="0" y="0"/>
                </a:lnTo>
                <a:lnTo>
                  <a:pt x="0" y="517659"/>
                </a:lnTo>
                <a:lnTo>
                  <a:pt x="2227010" y="517659"/>
                </a:lnTo>
                <a:lnTo>
                  <a:pt x="2272466" y="512424"/>
                </a:lnTo>
                <a:lnTo>
                  <a:pt x="2314196" y="497511"/>
                </a:lnTo>
                <a:lnTo>
                  <a:pt x="2351009" y="474110"/>
                </a:lnTo>
                <a:lnTo>
                  <a:pt x="2381715" y="443411"/>
                </a:lnTo>
                <a:lnTo>
                  <a:pt x="2405122" y="406604"/>
                </a:lnTo>
                <a:lnTo>
                  <a:pt x="2420039" y="364878"/>
                </a:lnTo>
                <a:lnTo>
                  <a:pt x="2425276" y="319424"/>
                </a:lnTo>
                <a:lnTo>
                  <a:pt x="2425276" y="198234"/>
                </a:lnTo>
                <a:lnTo>
                  <a:pt x="2420039" y="152780"/>
                </a:lnTo>
                <a:lnTo>
                  <a:pt x="2405122" y="111055"/>
                </a:lnTo>
                <a:lnTo>
                  <a:pt x="2381715" y="74248"/>
                </a:lnTo>
                <a:lnTo>
                  <a:pt x="2351009" y="43549"/>
                </a:lnTo>
                <a:lnTo>
                  <a:pt x="2314196" y="20148"/>
                </a:lnTo>
                <a:lnTo>
                  <a:pt x="2272466" y="5235"/>
                </a:lnTo>
                <a:lnTo>
                  <a:pt x="2227010" y="0"/>
                </a:lnTo>
                <a:close/>
              </a:path>
            </a:pathLst>
          </a:custGeom>
          <a:solidFill>
            <a:srgbClr val="D013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085544" y="6882283"/>
            <a:ext cx="1737995" cy="35266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2200"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серия 41005</a:t>
            </a:r>
          </a:p>
        </p:txBody>
      </p:sp>
      <p:sp>
        <p:nvSpPr>
          <p:cNvPr id="13" name="object 13"/>
          <p:cNvSpPr/>
          <p:nvPr/>
        </p:nvSpPr>
        <p:spPr>
          <a:xfrm>
            <a:off x="13402733" y="6808954"/>
            <a:ext cx="2433320" cy="518159"/>
          </a:xfrm>
          <a:custGeom>
            <a:avLst/>
            <a:gdLst/>
            <a:ahLst/>
            <a:cxnLst/>
            <a:rect l="l" t="t" r="r" b="b"/>
            <a:pathLst>
              <a:path w="2433319" h="518159">
                <a:moveTo>
                  <a:pt x="2234455" y="0"/>
                </a:moveTo>
                <a:lnTo>
                  <a:pt x="0" y="0"/>
                </a:lnTo>
                <a:lnTo>
                  <a:pt x="0" y="517659"/>
                </a:lnTo>
                <a:lnTo>
                  <a:pt x="2234455" y="517659"/>
                </a:lnTo>
                <a:lnTo>
                  <a:pt x="2279911" y="512424"/>
                </a:lnTo>
                <a:lnTo>
                  <a:pt x="2321641" y="497511"/>
                </a:lnTo>
                <a:lnTo>
                  <a:pt x="2358454" y="474110"/>
                </a:lnTo>
                <a:lnTo>
                  <a:pt x="2389159" y="443411"/>
                </a:lnTo>
                <a:lnTo>
                  <a:pt x="2412566" y="406604"/>
                </a:lnTo>
                <a:lnTo>
                  <a:pt x="2427484" y="364878"/>
                </a:lnTo>
                <a:lnTo>
                  <a:pt x="2432721" y="319424"/>
                </a:lnTo>
                <a:lnTo>
                  <a:pt x="2432721" y="198234"/>
                </a:lnTo>
                <a:lnTo>
                  <a:pt x="2427484" y="152780"/>
                </a:lnTo>
                <a:lnTo>
                  <a:pt x="2412566" y="111055"/>
                </a:lnTo>
                <a:lnTo>
                  <a:pt x="2389159" y="74248"/>
                </a:lnTo>
                <a:lnTo>
                  <a:pt x="2358454" y="43549"/>
                </a:lnTo>
                <a:lnTo>
                  <a:pt x="2321641" y="20148"/>
                </a:lnTo>
                <a:lnTo>
                  <a:pt x="2279911" y="5235"/>
                </a:lnTo>
                <a:lnTo>
                  <a:pt x="2234455" y="0"/>
                </a:lnTo>
                <a:close/>
              </a:path>
            </a:pathLst>
          </a:custGeom>
          <a:solidFill>
            <a:srgbClr val="D013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3794314" y="6882283"/>
            <a:ext cx="1758314" cy="35266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2200"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серия 21000</a:t>
            </a:r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460391" y="1789746"/>
            <a:ext cx="3118638" cy="5042108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392402" y="7808182"/>
            <a:ext cx="5902960" cy="35458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5889625" algn="l"/>
              </a:tabLst>
            </a:pPr>
            <a:r>
              <a:rPr sz="2200" dirty="0">
                <a:solidFill>
                  <a:schemeClr val="tx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Сегментный клапан	</a:t>
            </a:r>
          </a:p>
        </p:txBody>
      </p:sp>
      <p:sp>
        <p:nvSpPr>
          <p:cNvPr id="21" name="object 16">
            <a:extLst>
              <a:ext uri="{FF2B5EF4-FFF2-40B4-BE49-F238E27FC236}">
                <a16:creationId xmlns:a16="http://schemas.microsoft.com/office/drawing/2014/main" id="{ABE95C64-6858-09CC-C3CA-6E7C96BB8981}"/>
              </a:ext>
            </a:extLst>
          </p:cNvPr>
          <p:cNvSpPr txBox="1"/>
          <p:nvPr/>
        </p:nvSpPr>
        <p:spPr>
          <a:xfrm>
            <a:off x="385640" y="8410709"/>
            <a:ext cx="5902960" cy="234179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165735">
              <a:lnSpc>
                <a:spcPct val="105100"/>
              </a:lnSpc>
              <a:spcBef>
                <a:spcPts val="1850"/>
              </a:spcBef>
            </a:pPr>
            <a:r>
              <a:rPr spc="-8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Клапан</a:t>
            </a:r>
            <a:r>
              <a:rPr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 серии 35002 — это универсальный поворотный сегментный клапан с эксцентричным плунжером, сочетающий лучшие свойства подъемных и поворотных регулирующих устройств и обладающий высокой пропускной способностью, устойчивостью к кавитации, а также широким диапазоном и точностью регулирования.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Производится в России с 1999 года.</a:t>
            </a:r>
          </a:p>
        </p:txBody>
      </p:sp>
      <p:sp>
        <p:nvSpPr>
          <p:cNvPr id="22" name="object 28">
            <a:extLst>
              <a:ext uri="{FF2B5EF4-FFF2-40B4-BE49-F238E27FC236}">
                <a16:creationId xmlns:a16="http://schemas.microsoft.com/office/drawing/2014/main" id="{675CCA53-46FC-C84D-8DC2-23325AA28C0E}"/>
              </a:ext>
            </a:extLst>
          </p:cNvPr>
          <p:cNvSpPr/>
          <p:nvPr/>
        </p:nvSpPr>
        <p:spPr>
          <a:xfrm rot="5400000" flipH="1">
            <a:off x="3294579" y="5203578"/>
            <a:ext cx="102666" cy="5885376"/>
          </a:xfrm>
          <a:custGeom>
            <a:avLst/>
            <a:gdLst/>
            <a:ahLst/>
            <a:cxnLst/>
            <a:rect l="l" t="t" r="r" b="b"/>
            <a:pathLst>
              <a:path h="5002530">
                <a:moveTo>
                  <a:pt x="0" y="0"/>
                </a:moveTo>
                <a:lnTo>
                  <a:pt x="0" y="5002360"/>
                </a:lnTo>
              </a:path>
            </a:pathLst>
          </a:custGeom>
          <a:ln w="20941">
            <a:solidFill>
              <a:srgbClr val="CE11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6">
            <a:extLst>
              <a:ext uri="{FF2B5EF4-FFF2-40B4-BE49-F238E27FC236}">
                <a16:creationId xmlns:a16="http://schemas.microsoft.com/office/drawing/2014/main" id="{185ADCE2-7B98-FC36-4308-7164EF741844}"/>
              </a:ext>
            </a:extLst>
          </p:cNvPr>
          <p:cNvSpPr txBox="1"/>
          <p:nvPr/>
        </p:nvSpPr>
        <p:spPr>
          <a:xfrm>
            <a:off x="7052890" y="7808182"/>
            <a:ext cx="5902960" cy="35458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5889625" algn="l"/>
              </a:tabLst>
            </a:pPr>
            <a:r>
              <a:rPr lang="ru-RU" sz="2200" dirty="0">
                <a:solidFill>
                  <a:schemeClr val="tx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Регулирующий клапан</a:t>
            </a:r>
          </a:p>
        </p:txBody>
      </p:sp>
      <p:sp>
        <p:nvSpPr>
          <p:cNvPr id="24" name="object 16">
            <a:extLst>
              <a:ext uri="{FF2B5EF4-FFF2-40B4-BE49-F238E27FC236}">
                <a16:creationId xmlns:a16="http://schemas.microsoft.com/office/drawing/2014/main" id="{7ED8C88E-09F5-DF53-99CE-DC8278D75F50}"/>
              </a:ext>
            </a:extLst>
          </p:cNvPr>
          <p:cNvSpPr txBox="1"/>
          <p:nvPr/>
        </p:nvSpPr>
        <p:spPr>
          <a:xfrm>
            <a:off x="7046128" y="8410709"/>
            <a:ext cx="5902960" cy="175766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165735">
              <a:lnSpc>
                <a:spcPct val="105100"/>
              </a:lnSpc>
              <a:spcBef>
                <a:spcPts val="1850"/>
              </a:spcBef>
            </a:pPr>
            <a:r>
              <a:rPr lang="ru-RU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Регулирующие клапаны 41 серии с уравновешенным клеточным затвором предназначены для работы </a:t>
            </a:r>
            <a:br>
              <a:rPr lang="ru-RU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</a:br>
            <a:r>
              <a:rPr lang="ru-RU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в самых сложных условиях эксплуатации, обеспечивая превосходные технические характеристики и надежность работы.</a:t>
            </a:r>
            <a:br>
              <a:rPr lang="ru-RU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</a:br>
            <a:r>
              <a:rPr lang="ru-RU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Производится в России с 2013 года.</a:t>
            </a:r>
          </a:p>
        </p:txBody>
      </p:sp>
      <p:sp>
        <p:nvSpPr>
          <p:cNvPr id="25" name="object 28">
            <a:extLst>
              <a:ext uri="{FF2B5EF4-FFF2-40B4-BE49-F238E27FC236}">
                <a16:creationId xmlns:a16="http://schemas.microsoft.com/office/drawing/2014/main" id="{A86BD1CB-E21E-6AE6-D485-BD74D326E0A3}"/>
              </a:ext>
            </a:extLst>
          </p:cNvPr>
          <p:cNvSpPr/>
          <p:nvPr/>
        </p:nvSpPr>
        <p:spPr>
          <a:xfrm rot="5400000" flipH="1">
            <a:off x="9955067" y="5203578"/>
            <a:ext cx="102666" cy="5885376"/>
          </a:xfrm>
          <a:custGeom>
            <a:avLst/>
            <a:gdLst/>
            <a:ahLst/>
            <a:cxnLst/>
            <a:rect l="l" t="t" r="r" b="b"/>
            <a:pathLst>
              <a:path h="5002530">
                <a:moveTo>
                  <a:pt x="0" y="0"/>
                </a:moveTo>
                <a:lnTo>
                  <a:pt x="0" y="5002360"/>
                </a:lnTo>
              </a:path>
            </a:pathLst>
          </a:custGeom>
          <a:ln w="20941">
            <a:solidFill>
              <a:srgbClr val="CE11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6">
            <a:extLst>
              <a:ext uri="{FF2B5EF4-FFF2-40B4-BE49-F238E27FC236}">
                <a16:creationId xmlns:a16="http://schemas.microsoft.com/office/drawing/2014/main" id="{E700C942-2A33-187E-B5D8-9A0D37F3643D}"/>
              </a:ext>
            </a:extLst>
          </p:cNvPr>
          <p:cNvSpPr txBox="1"/>
          <p:nvPr/>
        </p:nvSpPr>
        <p:spPr>
          <a:xfrm>
            <a:off x="13768252" y="7808182"/>
            <a:ext cx="5902960" cy="35458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5889625" algn="l"/>
              </a:tabLst>
            </a:pPr>
            <a:r>
              <a:rPr lang="ru-RU" sz="2200" dirty="0">
                <a:solidFill>
                  <a:schemeClr val="tx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Односедельный клапан</a:t>
            </a:r>
          </a:p>
        </p:txBody>
      </p:sp>
      <p:sp>
        <p:nvSpPr>
          <p:cNvPr id="27" name="object 16">
            <a:extLst>
              <a:ext uri="{FF2B5EF4-FFF2-40B4-BE49-F238E27FC236}">
                <a16:creationId xmlns:a16="http://schemas.microsoft.com/office/drawing/2014/main" id="{10EE2459-B38F-3B93-2CD2-8A92E2093E21}"/>
              </a:ext>
            </a:extLst>
          </p:cNvPr>
          <p:cNvSpPr txBox="1"/>
          <p:nvPr/>
        </p:nvSpPr>
        <p:spPr>
          <a:xfrm>
            <a:off x="13761490" y="8410709"/>
            <a:ext cx="6096230" cy="269484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165735">
              <a:lnSpc>
                <a:spcPct val="105100"/>
              </a:lnSpc>
              <a:spcBef>
                <a:spcPts val="1850"/>
              </a:spcBef>
            </a:pPr>
            <a:r>
              <a:rPr lang="ru-RU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Клапаны самого широкого спектра применения. Предусмотрены специальные одноступенчатые — </a:t>
            </a:r>
            <a:r>
              <a:rPr lang="ru-RU" dirty="0">
                <a:solidFill>
                  <a:schemeClr val="tx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серия 21700 </a:t>
            </a:r>
            <a:r>
              <a:rPr lang="ru-RU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и двухступенчатые — </a:t>
            </a:r>
            <a:r>
              <a:rPr lang="ru-RU" dirty="0">
                <a:solidFill>
                  <a:schemeClr val="tx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серии 21800, 21900, 21014-2S </a:t>
            </a:r>
            <a:r>
              <a:rPr lang="ru-RU" spc="-8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антикавитационные</a:t>
            </a:r>
            <a:r>
              <a:rPr lang="ru-RU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/антишумовые исполнения клапана для критических условий эксплуатации. Односедельные клапаны серии 21000 благодаря простоте и надежности конструкции могут применяться в большом диапазоне давлений </a:t>
            </a:r>
            <a:br>
              <a:rPr lang="ru-RU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</a:br>
            <a:r>
              <a:rPr lang="ru-RU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и температур. Производится в России с 1999 года.</a:t>
            </a:r>
          </a:p>
        </p:txBody>
      </p:sp>
      <p:sp>
        <p:nvSpPr>
          <p:cNvPr id="28" name="object 28">
            <a:extLst>
              <a:ext uri="{FF2B5EF4-FFF2-40B4-BE49-F238E27FC236}">
                <a16:creationId xmlns:a16="http://schemas.microsoft.com/office/drawing/2014/main" id="{3DDC4DA1-55C4-DDDF-50FC-683126E49065}"/>
              </a:ext>
            </a:extLst>
          </p:cNvPr>
          <p:cNvSpPr/>
          <p:nvPr/>
        </p:nvSpPr>
        <p:spPr>
          <a:xfrm rot="5400000" flipH="1">
            <a:off x="16670429" y="5203578"/>
            <a:ext cx="102666" cy="5885376"/>
          </a:xfrm>
          <a:custGeom>
            <a:avLst/>
            <a:gdLst/>
            <a:ahLst/>
            <a:cxnLst/>
            <a:rect l="l" t="t" r="r" b="b"/>
            <a:pathLst>
              <a:path h="5002530">
                <a:moveTo>
                  <a:pt x="0" y="0"/>
                </a:moveTo>
                <a:lnTo>
                  <a:pt x="0" y="5002360"/>
                </a:lnTo>
              </a:path>
            </a:pathLst>
          </a:custGeom>
          <a:ln w="20941">
            <a:solidFill>
              <a:srgbClr val="CE11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45328" y="8843772"/>
            <a:ext cx="6125478" cy="178005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289962" y="8843772"/>
            <a:ext cx="6125467" cy="178005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6945379" y="7853322"/>
            <a:ext cx="6125845" cy="2759710"/>
          </a:xfrm>
          <a:custGeom>
            <a:avLst/>
            <a:gdLst/>
            <a:ahLst/>
            <a:cxnLst/>
            <a:rect l="l" t="t" r="r" b="b"/>
            <a:pathLst>
              <a:path w="6125844" h="2759709">
                <a:moveTo>
                  <a:pt x="5894961" y="2759256"/>
                </a:moveTo>
                <a:lnTo>
                  <a:pt x="230506" y="2759256"/>
                </a:lnTo>
                <a:lnTo>
                  <a:pt x="184051" y="2754573"/>
                </a:lnTo>
                <a:lnTo>
                  <a:pt x="140782" y="2741141"/>
                </a:lnTo>
                <a:lnTo>
                  <a:pt x="101627" y="2719889"/>
                </a:lnTo>
                <a:lnTo>
                  <a:pt x="67513" y="2691742"/>
                </a:lnTo>
                <a:lnTo>
                  <a:pt x="39366" y="2657628"/>
                </a:lnTo>
                <a:lnTo>
                  <a:pt x="18114" y="2618473"/>
                </a:lnTo>
                <a:lnTo>
                  <a:pt x="4683" y="2575205"/>
                </a:lnTo>
                <a:lnTo>
                  <a:pt x="0" y="2528750"/>
                </a:lnTo>
                <a:lnTo>
                  <a:pt x="0" y="230506"/>
                </a:lnTo>
                <a:lnTo>
                  <a:pt x="4683" y="184051"/>
                </a:lnTo>
                <a:lnTo>
                  <a:pt x="18114" y="140782"/>
                </a:lnTo>
                <a:lnTo>
                  <a:pt x="39366" y="101627"/>
                </a:lnTo>
                <a:lnTo>
                  <a:pt x="67513" y="67513"/>
                </a:lnTo>
                <a:lnTo>
                  <a:pt x="101627" y="39366"/>
                </a:lnTo>
                <a:lnTo>
                  <a:pt x="140782" y="18114"/>
                </a:lnTo>
                <a:lnTo>
                  <a:pt x="184051" y="4683"/>
                </a:lnTo>
                <a:lnTo>
                  <a:pt x="230506" y="0"/>
                </a:lnTo>
                <a:lnTo>
                  <a:pt x="5894961" y="0"/>
                </a:lnTo>
                <a:lnTo>
                  <a:pt x="5941416" y="4683"/>
                </a:lnTo>
                <a:lnTo>
                  <a:pt x="5984685" y="18114"/>
                </a:lnTo>
                <a:lnTo>
                  <a:pt x="6023840" y="39366"/>
                </a:lnTo>
                <a:lnTo>
                  <a:pt x="6057954" y="67513"/>
                </a:lnTo>
                <a:lnTo>
                  <a:pt x="6086101" y="101627"/>
                </a:lnTo>
                <a:lnTo>
                  <a:pt x="6107353" y="140782"/>
                </a:lnTo>
                <a:lnTo>
                  <a:pt x="6120784" y="184051"/>
                </a:lnTo>
                <a:lnTo>
                  <a:pt x="6125467" y="230506"/>
                </a:lnTo>
                <a:lnTo>
                  <a:pt x="6125467" y="2528750"/>
                </a:lnTo>
                <a:lnTo>
                  <a:pt x="6120784" y="2575205"/>
                </a:lnTo>
                <a:lnTo>
                  <a:pt x="6107353" y="2618473"/>
                </a:lnTo>
                <a:lnTo>
                  <a:pt x="6086101" y="2657628"/>
                </a:lnTo>
                <a:lnTo>
                  <a:pt x="6057954" y="2691742"/>
                </a:lnTo>
                <a:lnTo>
                  <a:pt x="6023840" y="2719889"/>
                </a:lnTo>
                <a:lnTo>
                  <a:pt x="5984685" y="2741141"/>
                </a:lnTo>
                <a:lnTo>
                  <a:pt x="5941416" y="2754573"/>
                </a:lnTo>
                <a:lnTo>
                  <a:pt x="5894961" y="2759256"/>
                </a:lnTo>
                <a:close/>
              </a:path>
            </a:pathLst>
          </a:custGeom>
          <a:ln w="10470">
            <a:solidFill>
              <a:srgbClr val="1608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595458" y="7848087"/>
            <a:ext cx="6136005" cy="2776220"/>
            <a:chOff x="595458" y="7848087"/>
            <a:chExt cx="6136005" cy="277622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0704" y="8843772"/>
              <a:ext cx="6125467" cy="178005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00693" y="7853323"/>
              <a:ext cx="6125845" cy="2759710"/>
            </a:xfrm>
            <a:custGeom>
              <a:avLst/>
              <a:gdLst/>
              <a:ahLst/>
              <a:cxnLst/>
              <a:rect l="l" t="t" r="r" b="b"/>
              <a:pathLst>
                <a:path w="6125845" h="2759709">
                  <a:moveTo>
                    <a:pt x="5894961" y="2759256"/>
                  </a:moveTo>
                  <a:lnTo>
                    <a:pt x="230506" y="2759256"/>
                  </a:lnTo>
                  <a:lnTo>
                    <a:pt x="184051" y="2754573"/>
                  </a:lnTo>
                  <a:lnTo>
                    <a:pt x="140782" y="2741141"/>
                  </a:lnTo>
                  <a:lnTo>
                    <a:pt x="101627" y="2719889"/>
                  </a:lnTo>
                  <a:lnTo>
                    <a:pt x="67513" y="2691742"/>
                  </a:lnTo>
                  <a:lnTo>
                    <a:pt x="39366" y="2657628"/>
                  </a:lnTo>
                  <a:lnTo>
                    <a:pt x="18114" y="2618473"/>
                  </a:lnTo>
                  <a:lnTo>
                    <a:pt x="4683" y="2575205"/>
                  </a:lnTo>
                  <a:lnTo>
                    <a:pt x="0" y="2528750"/>
                  </a:lnTo>
                  <a:lnTo>
                    <a:pt x="0" y="230506"/>
                  </a:lnTo>
                  <a:lnTo>
                    <a:pt x="4683" y="184051"/>
                  </a:lnTo>
                  <a:lnTo>
                    <a:pt x="18114" y="140782"/>
                  </a:lnTo>
                  <a:lnTo>
                    <a:pt x="39366" y="101627"/>
                  </a:lnTo>
                  <a:lnTo>
                    <a:pt x="67513" y="67513"/>
                  </a:lnTo>
                  <a:lnTo>
                    <a:pt x="101627" y="39366"/>
                  </a:lnTo>
                  <a:lnTo>
                    <a:pt x="140782" y="18114"/>
                  </a:lnTo>
                  <a:lnTo>
                    <a:pt x="184051" y="4683"/>
                  </a:lnTo>
                  <a:lnTo>
                    <a:pt x="230506" y="0"/>
                  </a:lnTo>
                  <a:lnTo>
                    <a:pt x="5894961" y="0"/>
                  </a:lnTo>
                  <a:lnTo>
                    <a:pt x="5941416" y="4683"/>
                  </a:lnTo>
                  <a:lnTo>
                    <a:pt x="5984685" y="18114"/>
                  </a:lnTo>
                  <a:lnTo>
                    <a:pt x="6023840" y="39366"/>
                  </a:lnTo>
                  <a:lnTo>
                    <a:pt x="6057954" y="67513"/>
                  </a:lnTo>
                  <a:lnTo>
                    <a:pt x="6086101" y="101627"/>
                  </a:lnTo>
                  <a:lnTo>
                    <a:pt x="6107353" y="140782"/>
                  </a:lnTo>
                  <a:lnTo>
                    <a:pt x="6120784" y="184051"/>
                  </a:lnTo>
                  <a:lnTo>
                    <a:pt x="6125467" y="230506"/>
                  </a:lnTo>
                  <a:lnTo>
                    <a:pt x="6125467" y="2528750"/>
                  </a:lnTo>
                  <a:lnTo>
                    <a:pt x="6120784" y="2575205"/>
                  </a:lnTo>
                  <a:lnTo>
                    <a:pt x="6107353" y="2618473"/>
                  </a:lnTo>
                  <a:lnTo>
                    <a:pt x="6086101" y="2657628"/>
                  </a:lnTo>
                  <a:lnTo>
                    <a:pt x="6057954" y="2691742"/>
                  </a:lnTo>
                  <a:lnTo>
                    <a:pt x="6023840" y="2719889"/>
                  </a:lnTo>
                  <a:lnTo>
                    <a:pt x="5984685" y="2741141"/>
                  </a:lnTo>
                  <a:lnTo>
                    <a:pt x="5941416" y="2754573"/>
                  </a:lnTo>
                  <a:lnTo>
                    <a:pt x="5894961" y="2759256"/>
                  </a:lnTo>
                  <a:close/>
                </a:path>
              </a:pathLst>
            </a:custGeom>
            <a:ln w="10470">
              <a:solidFill>
                <a:srgbClr val="16081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0104099" cy="1550999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61173" y="438216"/>
            <a:ext cx="3401227" cy="63094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000" dirty="0">
                <a:latin typeface="TT Travels Text Trl ExtraBold" panose="020B0003040000020204" pitchFamily="34" charset="0"/>
                <a:cs typeface="Lucida Sans Unicode"/>
              </a:rPr>
              <a:t>СЕРВИС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3256739" y="4770856"/>
            <a:ext cx="850968" cy="4821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6360795" algn="l"/>
              </a:tabLst>
            </a:pPr>
            <a:r>
              <a:rPr sz="3050" dirty="0">
                <a:solidFill>
                  <a:schemeClr val="tx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06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3256739" y="3388840"/>
            <a:ext cx="850968" cy="4821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6360795" algn="l"/>
              </a:tabLst>
            </a:pPr>
            <a:r>
              <a:rPr sz="3050" dirty="0">
                <a:solidFill>
                  <a:schemeClr val="tx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05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830688" y="9346160"/>
            <a:ext cx="2103471" cy="85356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441959">
              <a:lnSpc>
                <a:spcPct val="102099"/>
              </a:lnSpc>
              <a:spcBef>
                <a:spcPts val="90"/>
              </a:spcBef>
            </a:pPr>
            <a:r>
              <a:rPr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Инспекция и выявление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неисправностей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5116782" y="9589052"/>
            <a:ext cx="1314864" cy="2936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ШМР/ПНР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839372" y="8174998"/>
            <a:ext cx="4717365" cy="33727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100" dirty="0">
                <a:solidFill>
                  <a:schemeClr val="tx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Эксплуатация оборудования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7175568" y="8174998"/>
            <a:ext cx="5110217" cy="33727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2100" dirty="0">
                <a:solidFill>
                  <a:schemeClr val="tx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Послепродажное обслуживание</a:t>
            </a:r>
          </a:p>
        </p:txBody>
      </p:sp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284768" y="7848087"/>
            <a:ext cx="6135938" cy="2769727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13517150" y="8174988"/>
            <a:ext cx="6112304" cy="33727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2100" dirty="0">
                <a:solidFill>
                  <a:schemeClr val="tx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Управленческие и цифровые решения</a:t>
            </a:r>
          </a:p>
        </p:txBody>
      </p:sp>
      <p:sp>
        <p:nvSpPr>
          <p:cNvPr id="19" name="object 19"/>
          <p:cNvSpPr/>
          <p:nvPr/>
        </p:nvSpPr>
        <p:spPr>
          <a:xfrm>
            <a:off x="852068" y="9398756"/>
            <a:ext cx="671195" cy="670560"/>
          </a:xfrm>
          <a:custGeom>
            <a:avLst/>
            <a:gdLst/>
            <a:ahLst/>
            <a:cxnLst/>
            <a:rect l="l" t="t" r="r" b="b"/>
            <a:pathLst>
              <a:path w="671194" h="670559">
                <a:moveTo>
                  <a:pt x="505806" y="373380"/>
                </a:moveTo>
                <a:lnTo>
                  <a:pt x="467629" y="396240"/>
                </a:lnTo>
                <a:lnTo>
                  <a:pt x="346858" y="605790"/>
                </a:lnTo>
                <a:lnTo>
                  <a:pt x="340811" y="627380"/>
                </a:lnTo>
                <a:lnTo>
                  <a:pt x="342323" y="638810"/>
                </a:lnTo>
                <a:lnTo>
                  <a:pt x="373388" y="669290"/>
                </a:lnTo>
                <a:lnTo>
                  <a:pt x="385035" y="670560"/>
                </a:lnTo>
                <a:lnTo>
                  <a:pt x="626682" y="670560"/>
                </a:lnTo>
                <a:lnTo>
                  <a:pt x="638306" y="669290"/>
                </a:lnTo>
                <a:lnTo>
                  <a:pt x="648762" y="665480"/>
                </a:lnTo>
                <a:lnTo>
                  <a:pt x="657707" y="659130"/>
                </a:lnTo>
                <a:lnTo>
                  <a:pt x="663910" y="650240"/>
                </a:lnTo>
                <a:lnTo>
                  <a:pt x="376522" y="650240"/>
                </a:lnTo>
                <a:lnTo>
                  <a:pt x="369580" y="646430"/>
                </a:lnTo>
                <a:lnTo>
                  <a:pt x="360994" y="631190"/>
                </a:lnTo>
                <a:lnTo>
                  <a:pt x="360994" y="623570"/>
                </a:lnTo>
                <a:lnTo>
                  <a:pt x="365284" y="615954"/>
                </a:lnTo>
                <a:lnTo>
                  <a:pt x="490320" y="398780"/>
                </a:lnTo>
                <a:lnTo>
                  <a:pt x="497293" y="394970"/>
                </a:lnTo>
                <a:lnTo>
                  <a:pt x="543081" y="394970"/>
                </a:lnTo>
                <a:lnTo>
                  <a:pt x="536844" y="386080"/>
                </a:lnTo>
                <a:lnTo>
                  <a:pt x="527901" y="379730"/>
                </a:lnTo>
                <a:lnTo>
                  <a:pt x="517452" y="375920"/>
                </a:lnTo>
                <a:lnTo>
                  <a:pt x="505806" y="373380"/>
                </a:lnTo>
                <a:close/>
              </a:path>
              <a:path w="671194" h="670559">
                <a:moveTo>
                  <a:pt x="543081" y="394970"/>
                </a:moveTo>
                <a:lnTo>
                  <a:pt x="514403" y="394970"/>
                </a:lnTo>
                <a:lnTo>
                  <a:pt x="521345" y="398780"/>
                </a:lnTo>
                <a:lnTo>
                  <a:pt x="525638" y="406400"/>
                </a:lnTo>
                <a:lnTo>
                  <a:pt x="646763" y="616563"/>
                </a:lnTo>
                <a:lnTo>
                  <a:pt x="650681" y="623570"/>
                </a:lnTo>
                <a:lnTo>
                  <a:pt x="650681" y="631190"/>
                </a:lnTo>
                <a:lnTo>
                  <a:pt x="646524" y="638810"/>
                </a:lnTo>
                <a:lnTo>
                  <a:pt x="642263" y="646430"/>
                </a:lnTo>
                <a:lnTo>
                  <a:pt x="635216" y="650240"/>
                </a:lnTo>
                <a:lnTo>
                  <a:pt x="663910" y="650240"/>
                </a:lnTo>
                <a:lnTo>
                  <a:pt x="664796" y="648970"/>
                </a:lnTo>
                <a:lnTo>
                  <a:pt x="669355" y="638810"/>
                </a:lnTo>
                <a:lnTo>
                  <a:pt x="670874" y="627380"/>
                </a:lnTo>
                <a:lnTo>
                  <a:pt x="669509" y="617220"/>
                </a:lnTo>
                <a:lnTo>
                  <a:pt x="669421" y="616563"/>
                </a:lnTo>
                <a:lnTo>
                  <a:pt x="669339" y="615954"/>
                </a:lnTo>
                <a:lnTo>
                  <a:pt x="664744" y="605790"/>
                </a:lnTo>
                <a:lnTo>
                  <a:pt x="543972" y="396240"/>
                </a:lnTo>
                <a:lnTo>
                  <a:pt x="543081" y="394970"/>
                </a:lnTo>
                <a:close/>
              </a:path>
              <a:path w="671194" h="670559">
                <a:moveTo>
                  <a:pt x="505900" y="576580"/>
                </a:moveTo>
                <a:lnTo>
                  <a:pt x="497615" y="577850"/>
                </a:lnTo>
                <a:lnTo>
                  <a:pt x="490841" y="582930"/>
                </a:lnTo>
                <a:lnTo>
                  <a:pt x="486269" y="589280"/>
                </a:lnTo>
                <a:lnTo>
                  <a:pt x="484592" y="598170"/>
                </a:lnTo>
                <a:lnTo>
                  <a:pt x="486269" y="605790"/>
                </a:lnTo>
                <a:lnTo>
                  <a:pt x="490841" y="613410"/>
                </a:lnTo>
                <a:lnTo>
                  <a:pt x="497615" y="617220"/>
                </a:lnTo>
                <a:lnTo>
                  <a:pt x="505900" y="619760"/>
                </a:lnTo>
                <a:lnTo>
                  <a:pt x="514188" y="617220"/>
                </a:lnTo>
                <a:lnTo>
                  <a:pt x="520965" y="613410"/>
                </a:lnTo>
                <a:lnTo>
                  <a:pt x="525540" y="605790"/>
                </a:lnTo>
                <a:lnTo>
                  <a:pt x="527219" y="598170"/>
                </a:lnTo>
                <a:lnTo>
                  <a:pt x="525540" y="589280"/>
                </a:lnTo>
                <a:lnTo>
                  <a:pt x="520965" y="582930"/>
                </a:lnTo>
                <a:lnTo>
                  <a:pt x="514188" y="577850"/>
                </a:lnTo>
                <a:lnTo>
                  <a:pt x="505900" y="576580"/>
                </a:lnTo>
                <a:close/>
              </a:path>
              <a:path w="671194" h="670559">
                <a:moveTo>
                  <a:pt x="289813" y="0"/>
                </a:moveTo>
                <a:lnTo>
                  <a:pt x="244027" y="3810"/>
                </a:lnTo>
                <a:lnTo>
                  <a:pt x="200009" y="13970"/>
                </a:lnTo>
                <a:lnTo>
                  <a:pt x="158394" y="31750"/>
                </a:lnTo>
                <a:lnTo>
                  <a:pt x="119812" y="54610"/>
                </a:lnTo>
                <a:lnTo>
                  <a:pt x="84897" y="85090"/>
                </a:lnTo>
                <a:lnTo>
                  <a:pt x="55031" y="119380"/>
                </a:lnTo>
                <a:lnTo>
                  <a:pt x="31347" y="158750"/>
                </a:lnTo>
                <a:lnTo>
                  <a:pt x="14106" y="200660"/>
                </a:lnTo>
                <a:lnTo>
                  <a:pt x="3570" y="243840"/>
                </a:lnTo>
                <a:lnTo>
                  <a:pt x="0" y="289560"/>
                </a:lnTo>
                <a:lnTo>
                  <a:pt x="3569" y="335280"/>
                </a:lnTo>
                <a:lnTo>
                  <a:pt x="14103" y="379730"/>
                </a:lnTo>
                <a:lnTo>
                  <a:pt x="31342" y="421640"/>
                </a:lnTo>
                <a:lnTo>
                  <a:pt x="55027" y="459740"/>
                </a:lnTo>
                <a:lnTo>
                  <a:pt x="84897" y="495300"/>
                </a:lnTo>
                <a:lnTo>
                  <a:pt x="119813" y="524510"/>
                </a:lnTo>
                <a:lnTo>
                  <a:pt x="158397" y="548640"/>
                </a:lnTo>
                <a:lnTo>
                  <a:pt x="200014" y="565150"/>
                </a:lnTo>
                <a:lnTo>
                  <a:pt x="244031" y="576580"/>
                </a:lnTo>
                <a:lnTo>
                  <a:pt x="289813" y="579120"/>
                </a:lnTo>
                <a:lnTo>
                  <a:pt x="310720" y="579120"/>
                </a:lnTo>
                <a:lnTo>
                  <a:pt x="331424" y="576580"/>
                </a:lnTo>
                <a:lnTo>
                  <a:pt x="337225" y="575310"/>
                </a:lnTo>
                <a:lnTo>
                  <a:pt x="341256" y="570230"/>
                </a:lnTo>
                <a:lnTo>
                  <a:pt x="340408" y="565150"/>
                </a:lnTo>
                <a:lnTo>
                  <a:pt x="339549" y="558800"/>
                </a:lnTo>
                <a:lnTo>
                  <a:pt x="289813" y="558800"/>
                </a:lnTo>
                <a:lnTo>
                  <a:pt x="241585" y="553720"/>
                </a:lnTo>
                <a:lnTo>
                  <a:pt x="196172" y="542290"/>
                </a:lnTo>
                <a:lnTo>
                  <a:pt x="154338" y="521970"/>
                </a:lnTo>
                <a:lnTo>
                  <a:pt x="116845" y="495300"/>
                </a:lnTo>
                <a:lnTo>
                  <a:pt x="84457" y="463550"/>
                </a:lnTo>
                <a:lnTo>
                  <a:pt x="57938" y="425450"/>
                </a:lnTo>
                <a:lnTo>
                  <a:pt x="38050" y="383540"/>
                </a:lnTo>
                <a:lnTo>
                  <a:pt x="25558" y="337820"/>
                </a:lnTo>
                <a:lnTo>
                  <a:pt x="21224" y="289560"/>
                </a:lnTo>
                <a:lnTo>
                  <a:pt x="25556" y="241300"/>
                </a:lnTo>
                <a:lnTo>
                  <a:pt x="38043" y="196850"/>
                </a:lnTo>
                <a:lnTo>
                  <a:pt x="57924" y="154940"/>
                </a:lnTo>
                <a:lnTo>
                  <a:pt x="84436" y="116840"/>
                </a:lnTo>
                <a:lnTo>
                  <a:pt x="116819" y="85090"/>
                </a:lnTo>
                <a:lnTo>
                  <a:pt x="154310" y="58420"/>
                </a:lnTo>
                <a:lnTo>
                  <a:pt x="196147" y="38100"/>
                </a:lnTo>
                <a:lnTo>
                  <a:pt x="241568" y="25400"/>
                </a:lnTo>
                <a:lnTo>
                  <a:pt x="289813" y="21590"/>
                </a:lnTo>
                <a:lnTo>
                  <a:pt x="397453" y="21590"/>
                </a:lnTo>
                <a:lnTo>
                  <a:pt x="379617" y="13970"/>
                </a:lnTo>
                <a:lnTo>
                  <a:pt x="335599" y="3810"/>
                </a:lnTo>
                <a:lnTo>
                  <a:pt x="289813" y="0"/>
                </a:lnTo>
                <a:close/>
              </a:path>
              <a:path w="671194" h="670559">
                <a:moveTo>
                  <a:pt x="516455" y="447040"/>
                </a:moveTo>
                <a:lnTo>
                  <a:pt x="495293" y="447040"/>
                </a:lnTo>
                <a:lnTo>
                  <a:pt x="490655" y="449580"/>
                </a:lnTo>
                <a:lnTo>
                  <a:pt x="483629" y="455930"/>
                </a:lnTo>
                <a:lnTo>
                  <a:pt x="481891" y="461010"/>
                </a:lnTo>
                <a:lnTo>
                  <a:pt x="482226" y="466090"/>
                </a:lnTo>
                <a:lnTo>
                  <a:pt x="487497" y="553720"/>
                </a:lnTo>
                <a:lnTo>
                  <a:pt x="487573" y="554990"/>
                </a:lnTo>
                <a:lnTo>
                  <a:pt x="487650" y="556260"/>
                </a:lnTo>
                <a:lnTo>
                  <a:pt x="495084" y="563880"/>
                </a:lnTo>
                <a:lnTo>
                  <a:pt x="516664" y="563880"/>
                </a:lnTo>
                <a:lnTo>
                  <a:pt x="524099" y="556260"/>
                </a:lnTo>
                <a:lnTo>
                  <a:pt x="529523" y="466090"/>
                </a:lnTo>
                <a:lnTo>
                  <a:pt x="529858" y="461010"/>
                </a:lnTo>
                <a:lnTo>
                  <a:pt x="528151" y="455930"/>
                </a:lnTo>
                <a:lnTo>
                  <a:pt x="524622" y="452120"/>
                </a:lnTo>
                <a:lnTo>
                  <a:pt x="521041" y="449580"/>
                </a:lnTo>
                <a:lnTo>
                  <a:pt x="516455" y="447040"/>
                </a:lnTo>
                <a:close/>
              </a:path>
              <a:path w="671194" h="670559">
                <a:moveTo>
                  <a:pt x="334209" y="554990"/>
                </a:moveTo>
                <a:lnTo>
                  <a:pt x="328408" y="556260"/>
                </a:lnTo>
                <a:lnTo>
                  <a:pt x="318804" y="557530"/>
                </a:lnTo>
                <a:lnTo>
                  <a:pt x="309162" y="557530"/>
                </a:lnTo>
                <a:lnTo>
                  <a:pt x="299493" y="558800"/>
                </a:lnTo>
                <a:lnTo>
                  <a:pt x="339549" y="558800"/>
                </a:lnTo>
                <a:lnTo>
                  <a:pt x="334209" y="554990"/>
                </a:lnTo>
                <a:close/>
              </a:path>
              <a:path w="671194" h="670559">
                <a:moveTo>
                  <a:pt x="261311" y="435610"/>
                </a:moveTo>
                <a:lnTo>
                  <a:pt x="209574" y="435610"/>
                </a:lnTo>
                <a:lnTo>
                  <a:pt x="243217" y="449580"/>
                </a:lnTo>
                <a:lnTo>
                  <a:pt x="247154" y="469900"/>
                </a:lnTo>
                <a:lnTo>
                  <a:pt x="248987" y="478790"/>
                </a:lnTo>
                <a:lnTo>
                  <a:pt x="256955" y="485140"/>
                </a:lnTo>
                <a:lnTo>
                  <a:pt x="322450" y="485140"/>
                </a:lnTo>
                <a:lnTo>
                  <a:pt x="330513" y="478790"/>
                </a:lnTo>
                <a:lnTo>
                  <a:pt x="332283" y="469900"/>
                </a:lnTo>
                <a:lnTo>
                  <a:pt x="333510" y="463550"/>
                </a:lnTo>
                <a:lnTo>
                  <a:pt x="267897" y="463550"/>
                </a:lnTo>
                <a:lnTo>
                  <a:pt x="262526" y="436880"/>
                </a:lnTo>
                <a:lnTo>
                  <a:pt x="261311" y="435610"/>
                </a:lnTo>
                <a:close/>
              </a:path>
              <a:path w="671194" h="670559">
                <a:moveTo>
                  <a:pt x="374187" y="412750"/>
                </a:moveTo>
                <a:lnTo>
                  <a:pt x="370418" y="412750"/>
                </a:lnTo>
                <a:lnTo>
                  <a:pt x="367140" y="414020"/>
                </a:lnTo>
                <a:lnTo>
                  <a:pt x="323005" y="431800"/>
                </a:lnTo>
                <a:lnTo>
                  <a:pt x="319728" y="434340"/>
                </a:lnTo>
                <a:lnTo>
                  <a:pt x="317278" y="436880"/>
                </a:lnTo>
                <a:lnTo>
                  <a:pt x="316618" y="440690"/>
                </a:lnTo>
                <a:lnTo>
                  <a:pt x="311938" y="463550"/>
                </a:lnTo>
                <a:lnTo>
                  <a:pt x="333510" y="463550"/>
                </a:lnTo>
                <a:lnTo>
                  <a:pt x="336209" y="449580"/>
                </a:lnTo>
                <a:lnTo>
                  <a:pt x="369863" y="435610"/>
                </a:lnTo>
                <a:lnTo>
                  <a:pt x="420111" y="435610"/>
                </a:lnTo>
                <a:lnTo>
                  <a:pt x="426512" y="429260"/>
                </a:lnTo>
                <a:lnTo>
                  <a:pt x="397359" y="429260"/>
                </a:lnTo>
                <a:lnTo>
                  <a:pt x="377140" y="415290"/>
                </a:lnTo>
                <a:lnTo>
                  <a:pt x="374187" y="412750"/>
                </a:lnTo>
                <a:close/>
              </a:path>
              <a:path w="671194" h="670559">
                <a:moveTo>
                  <a:pt x="180202" y="129540"/>
                </a:moveTo>
                <a:lnTo>
                  <a:pt x="135063" y="168910"/>
                </a:lnTo>
                <a:lnTo>
                  <a:pt x="129486" y="180340"/>
                </a:lnTo>
                <a:lnTo>
                  <a:pt x="129941" y="186690"/>
                </a:lnTo>
                <a:lnTo>
                  <a:pt x="132634" y="193040"/>
                </a:lnTo>
                <a:lnTo>
                  <a:pt x="143869" y="209550"/>
                </a:lnTo>
                <a:lnTo>
                  <a:pt x="129943" y="243840"/>
                </a:lnTo>
                <a:lnTo>
                  <a:pt x="110153" y="247650"/>
                </a:lnTo>
                <a:lnTo>
                  <a:pt x="101117" y="248920"/>
                </a:lnTo>
                <a:lnTo>
                  <a:pt x="94562" y="257810"/>
                </a:lnTo>
                <a:lnTo>
                  <a:pt x="94562" y="322580"/>
                </a:lnTo>
                <a:lnTo>
                  <a:pt x="101117" y="331470"/>
                </a:lnTo>
                <a:lnTo>
                  <a:pt x="110153" y="332740"/>
                </a:lnTo>
                <a:lnTo>
                  <a:pt x="129943" y="336550"/>
                </a:lnTo>
                <a:lnTo>
                  <a:pt x="143869" y="370840"/>
                </a:lnTo>
                <a:lnTo>
                  <a:pt x="132634" y="387350"/>
                </a:lnTo>
                <a:lnTo>
                  <a:pt x="129900" y="393700"/>
                </a:lnTo>
                <a:lnTo>
                  <a:pt x="129804" y="394970"/>
                </a:lnTo>
                <a:lnTo>
                  <a:pt x="129707" y="396240"/>
                </a:lnTo>
                <a:lnTo>
                  <a:pt x="129611" y="397510"/>
                </a:lnTo>
                <a:lnTo>
                  <a:pt x="129515" y="398780"/>
                </a:lnTo>
                <a:lnTo>
                  <a:pt x="129418" y="400050"/>
                </a:lnTo>
                <a:lnTo>
                  <a:pt x="131134" y="406400"/>
                </a:lnTo>
                <a:lnTo>
                  <a:pt x="134990" y="411480"/>
                </a:lnTo>
                <a:lnTo>
                  <a:pt x="168288" y="444500"/>
                </a:lnTo>
                <a:lnTo>
                  <a:pt x="173808" y="448310"/>
                </a:lnTo>
                <a:lnTo>
                  <a:pt x="180135" y="450850"/>
                </a:lnTo>
                <a:lnTo>
                  <a:pt x="186667" y="449580"/>
                </a:lnTo>
                <a:lnTo>
                  <a:pt x="192800" y="447040"/>
                </a:lnTo>
                <a:lnTo>
                  <a:pt x="209574" y="435610"/>
                </a:lnTo>
                <a:lnTo>
                  <a:pt x="261311" y="435610"/>
                </a:lnTo>
                <a:lnTo>
                  <a:pt x="260096" y="434340"/>
                </a:lnTo>
                <a:lnTo>
                  <a:pt x="256819" y="431800"/>
                </a:lnTo>
                <a:lnTo>
                  <a:pt x="250514" y="429260"/>
                </a:lnTo>
                <a:lnTo>
                  <a:pt x="182476" y="429260"/>
                </a:lnTo>
                <a:lnTo>
                  <a:pt x="151346" y="397510"/>
                </a:lnTo>
                <a:lnTo>
                  <a:pt x="164947" y="377190"/>
                </a:lnTo>
                <a:lnTo>
                  <a:pt x="166979" y="374650"/>
                </a:lnTo>
                <a:lnTo>
                  <a:pt x="167087" y="373380"/>
                </a:lnTo>
                <a:lnTo>
                  <a:pt x="167195" y="372110"/>
                </a:lnTo>
                <a:lnTo>
                  <a:pt x="167303" y="370840"/>
                </a:lnTo>
                <a:lnTo>
                  <a:pt x="165963" y="367030"/>
                </a:lnTo>
                <a:lnTo>
                  <a:pt x="146330" y="320040"/>
                </a:lnTo>
                <a:lnTo>
                  <a:pt x="143482" y="317500"/>
                </a:lnTo>
                <a:lnTo>
                  <a:pt x="139943" y="317500"/>
                </a:lnTo>
                <a:lnTo>
                  <a:pt x="116027" y="312420"/>
                </a:lnTo>
                <a:lnTo>
                  <a:pt x="116027" y="267970"/>
                </a:lnTo>
                <a:lnTo>
                  <a:pt x="139943" y="262890"/>
                </a:lnTo>
                <a:lnTo>
                  <a:pt x="143388" y="262890"/>
                </a:lnTo>
                <a:lnTo>
                  <a:pt x="146330" y="260350"/>
                </a:lnTo>
                <a:lnTo>
                  <a:pt x="165963" y="213360"/>
                </a:lnTo>
                <a:lnTo>
                  <a:pt x="167303" y="209550"/>
                </a:lnTo>
                <a:lnTo>
                  <a:pt x="166947" y="205740"/>
                </a:lnTo>
                <a:lnTo>
                  <a:pt x="151346" y="182880"/>
                </a:lnTo>
                <a:lnTo>
                  <a:pt x="182476" y="151130"/>
                </a:lnTo>
                <a:lnTo>
                  <a:pt x="247992" y="151130"/>
                </a:lnTo>
                <a:lnTo>
                  <a:pt x="256819" y="147320"/>
                </a:lnTo>
                <a:lnTo>
                  <a:pt x="260096" y="146050"/>
                </a:lnTo>
                <a:lnTo>
                  <a:pt x="261327" y="144780"/>
                </a:lnTo>
                <a:lnTo>
                  <a:pt x="209637" y="144780"/>
                </a:lnTo>
                <a:lnTo>
                  <a:pt x="192863" y="133350"/>
                </a:lnTo>
                <a:lnTo>
                  <a:pt x="186734" y="130810"/>
                </a:lnTo>
                <a:lnTo>
                  <a:pt x="180202" y="129540"/>
                </a:lnTo>
                <a:close/>
              </a:path>
              <a:path w="671194" h="670559">
                <a:moveTo>
                  <a:pt x="420111" y="435610"/>
                </a:moveTo>
                <a:lnTo>
                  <a:pt x="369863" y="435610"/>
                </a:lnTo>
                <a:lnTo>
                  <a:pt x="386637" y="447040"/>
                </a:lnTo>
                <a:lnTo>
                  <a:pt x="392766" y="449580"/>
                </a:lnTo>
                <a:lnTo>
                  <a:pt x="399298" y="450850"/>
                </a:lnTo>
                <a:lnTo>
                  <a:pt x="405627" y="448310"/>
                </a:lnTo>
                <a:lnTo>
                  <a:pt x="411149" y="444500"/>
                </a:lnTo>
                <a:lnTo>
                  <a:pt x="420111" y="435610"/>
                </a:lnTo>
                <a:close/>
              </a:path>
              <a:path w="671194" h="670559">
                <a:moveTo>
                  <a:pt x="209407" y="412750"/>
                </a:moveTo>
                <a:lnTo>
                  <a:pt x="205637" y="412750"/>
                </a:lnTo>
                <a:lnTo>
                  <a:pt x="202695" y="415290"/>
                </a:lnTo>
                <a:lnTo>
                  <a:pt x="182476" y="429260"/>
                </a:lnTo>
                <a:lnTo>
                  <a:pt x="250514" y="429260"/>
                </a:lnTo>
                <a:lnTo>
                  <a:pt x="212684" y="414020"/>
                </a:lnTo>
                <a:lnTo>
                  <a:pt x="209407" y="412750"/>
                </a:lnTo>
                <a:close/>
              </a:path>
              <a:path w="671194" h="670559">
                <a:moveTo>
                  <a:pt x="426575" y="151130"/>
                </a:moveTo>
                <a:lnTo>
                  <a:pt x="397359" y="151130"/>
                </a:lnTo>
                <a:lnTo>
                  <a:pt x="428479" y="182880"/>
                </a:lnTo>
                <a:lnTo>
                  <a:pt x="414887" y="203200"/>
                </a:lnTo>
                <a:lnTo>
                  <a:pt x="412856" y="205740"/>
                </a:lnTo>
                <a:lnTo>
                  <a:pt x="412633" y="208280"/>
                </a:lnTo>
                <a:lnTo>
                  <a:pt x="412521" y="209550"/>
                </a:lnTo>
                <a:lnTo>
                  <a:pt x="432154" y="256540"/>
                </a:lnTo>
                <a:lnTo>
                  <a:pt x="433494" y="260350"/>
                </a:lnTo>
                <a:lnTo>
                  <a:pt x="436342" y="262890"/>
                </a:lnTo>
                <a:lnTo>
                  <a:pt x="439881" y="262890"/>
                </a:lnTo>
                <a:lnTo>
                  <a:pt x="463807" y="267970"/>
                </a:lnTo>
                <a:lnTo>
                  <a:pt x="463807" y="312420"/>
                </a:lnTo>
                <a:lnTo>
                  <a:pt x="439881" y="317500"/>
                </a:lnTo>
                <a:lnTo>
                  <a:pt x="436374" y="317500"/>
                </a:lnTo>
                <a:lnTo>
                  <a:pt x="433431" y="320040"/>
                </a:lnTo>
                <a:lnTo>
                  <a:pt x="432154" y="323850"/>
                </a:lnTo>
                <a:lnTo>
                  <a:pt x="412521" y="370840"/>
                </a:lnTo>
                <a:lnTo>
                  <a:pt x="412643" y="372110"/>
                </a:lnTo>
                <a:lnTo>
                  <a:pt x="412765" y="373380"/>
                </a:lnTo>
                <a:lnTo>
                  <a:pt x="412887" y="374650"/>
                </a:lnTo>
                <a:lnTo>
                  <a:pt x="428479" y="397510"/>
                </a:lnTo>
                <a:lnTo>
                  <a:pt x="397359" y="429260"/>
                </a:lnTo>
                <a:lnTo>
                  <a:pt x="426512" y="429260"/>
                </a:lnTo>
                <a:lnTo>
                  <a:pt x="444436" y="411480"/>
                </a:lnTo>
                <a:lnTo>
                  <a:pt x="448286" y="406400"/>
                </a:lnTo>
                <a:lnTo>
                  <a:pt x="450013" y="400050"/>
                </a:lnTo>
                <a:lnTo>
                  <a:pt x="449922" y="398780"/>
                </a:lnTo>
                <a:lnTo>
                  <a:pt x="449832" y="397510"/>
                </a:lnTo>
                <a:lnTo>
                  <a:pt x="449741" y="396240"/>
                </a:lnTo>
                <a:lnTo>
                  <a:pt x="449650" y="394970"/>
                </a:lnTo>
                <a:lnTo>
                  <a:pt x="449559" y="393700"/>
                </a:lnTo>
                <a:lnTo>
                  <a:pt x="446865" y="387350"/>
                </a:lnTo>
                <a:lnTo>
                  <a:pt x="435620" y="370840"/>
                </a:lnTo>
                <a:lnTo>
                  <a:pt x="449546" y="336550"/>
                </a:lnTo>
                <a:lnTo>
                  <a:pt x="478446" y="330200"/>
                </a:lnTo>
                <a:lnTo>
                  <a:pt x="485000" y="322580"/>
                </a:lnTo>
                <a:lnTo>
                  <a:pt x="485000" y="257810"/>
                </a:lnTo>
                <a:lnTo>
                  <a:pt x="478446" y="248920"/>
                </a:lnTo>
                <a:lnTo>
                  <a:pt x="469409" y="247650"/>
                </a:lnTo>
                <a:lnTo>
                  <a:pt x="449619" y="243840"/>
                </a:lnTo>
                <a:lnTo>
                  <a:pt x="435693" y="209550"/>
                </a:lnTo>
                <a:lnTo>
                  <a:pt x="446928" y="193040"/>
                </a:lnTo>
                <a:lnTo>
                  <a:pt x="449626" y="186690"/>
                </a:lnTo>
                <a:lnTo>
                  <a:pt x="450088" y="180340"/>
                </a:lnTo>
                <a:lnTo>
                  <a:pt x="448362" y="173990"/>
                </a:lnTo>
                <a:lnTo>
                  <a:pt x="444499" y="168910"/>
                </a:lnTo>
                <a:lnTo>
                  <a:pt x="426575" y="151130"/>
                </a:lnTo>
                <a:close/>
              </a:path>
              <a:path w="671194" h="670559">
                <a:moveTo>
                  <a:pt x="289813" y="173990"/>
                </a:moveTo>
                <a:lnTo>
                  <a:pt x="244437" y="182880"/>
                </a:lnTo>
                <a:lnTo>
                  <a:pt x="207345" y="208280"/>
                </a:lnTo>
                <a:lnTo>
                  <a:pt x="182318" y="245110"/>
                </a:lnTo>
                <a:lnTo>
                  <a:pt x="173136" y="289560"/>
                </a:lnTo>
                <a:lnTo>
                  <a:pt x="182318" y="335280"/>
                </a:lnTo>
                <a:lnTo>
                  <a:pt x="207345" y="372110"/>
                </a:lnTo>
                <a:lnTo>
                  <a:pt x="244437" y="397510"/>
                </a:lnTo>
                <a:lnTo>
                  <a:pt x="289813" y="406400"/>
                </a:lnTo>
                <a:lnTo>
                  <a:pt x="335194" y="397510"/>
                </a:lnTo>
                <a:lnTo>
                  <a:pt x="351887" y="386080"/>
                </a:lnTo>
                <a:lnTo>
                  <a:pt x="289844" y="386080"/>
                </a:lnTo>
                <a:lnTo>
                  <a:pt x="252747" y="378460"/>
                </a:lnTo>
                <a:lnTo>
                  <a:pt x="222404" y="358140"/>
                </a:lnTo>
                <a:lnTo>
                  <a:pt x="201920" y="327660"/>
                </a:lnTo>
                <a:lnTo>
                  <a:pt x="194402" y="289560"/>
                </a:lnTo>
                <a:lnTo>
                  <a:pt x="201907" y="252730"/>
                </a:lnTo>
                <a:lnTo>
                  <a:pt x="222368" y="222250"/>
                </a:lnTo>
                <a:lnTo>
                  <a:pt x="252707" y="201930"/>
                </a:lnTo>
                <a:lnTo>
                  <a:pt x="289844" y="194310"/>
                </a:lnTo>
                <a:lnTo>
                  <a:pt x="351887" y="194310"/>
                </a:lnTo>
                <a:lnTo>
                  <a:pt x="335194" y="182880"/>
                </a:lnTo>
                <a:lnTo>
                  <a:pt x="289813" y="173990"/>
                </a:lnTo>
                <a:close/>
              </a:path>
              <a:path w="671194" h="670559">
                <a:moveTo>
                  <a:pt x="351887" y="194310"/>
                </a:moveTo>
                <a:lnTo>
                  <a:pt x="289844" y="194310"/>
                </a:lnTo>
                <a:lnTo>
                  <a:pt x="326947" y="201930"/>
                </a:lnTo>
                <a:lnTo>
                  <a:pt x="357294" y="222250"/>
                </a:lnTo>
                <a:lnTo>
                  <a:pt x="377778" y="252730"/>
                </a:lnTo>
                <a:lnTo>
                  <a:pt x="385297" y="289560"/>
                </a:lnTo>
                <a:lnTo>
                  <a:pt x="377774" y="327660"/>
                </a:lnTo>
                <a:lnTo>
                  <a:pt x="357282" y="358140"/>
                </a:lnTo>
                <a:lnTo>
                  <a:pt x="326934" y="378460"/>
                </a:lnTo>
                <a:lnTo>
                  <a:pt x="289844" y="386080"/>
                </a:lnTo>
                <a:lnTo>
                  <a:pt x="351887" y="386080"/>
                </a:lnTo>
                <a:lnTo>
                  <a:pt x="372289" y="372110"/>
                </a:lnTo>
                <a:lnTo>
                  <a:pt x="397318" y="335280"/>
                </a:lnTo>
                <a:lnTo>
                  <a:pt x="406500" y="289560"/>
                </a:lnTo>
                <a:lnTo>
                  <a:pt x="397318" y="245110"/>
                </a:lnTo>
                <a:lnTo>
                  <a:pt x="372289" y="208280"/>
                </a:lnTo>
                <a:lnTo>
                  <a:pt x="351887" y="194310"/>
                </a:lnTo>
                <a:close/>
              </a:path>
              <a:path w="671194" h="670559">
                <a:moveTo>
                  <a:pt x="547920" y="293370"/>
                </a:moveTo>
                <a:lnTo>
                  <a:pt x="536674" y="297180"/>
                </a:lnTo>
                <a:lnTo>
                  <a:pt x="533303" y="302260"/>
                </a:lnTo>
                <a:lnTo>
                  <a:pt x="534905" y="308610"/>
                </a:lnTo>
                <a:lnTo>
                  <a:pt x="550077" y="363220"/>
                </a:lnTo>
                <a:lnTo>
                  <a:pt x="551260" y="367030"/>
                </a:lnTo>
                <a:lnTo>
                  <a:pt x="554538" y="370840"/>
                </a:lnTo>
                <a:lnTo>
                  <a:pt x="563836" y="370840"/>
                </a:lnTo>
                <a:lnTo>
                  <a:pt x="567113" y="369570"/>
                </a:lnTo>
                <a:lnTo>
                  <a:pt x="603751" y="314960"/>
                </a:lnTo>
                <a:lnTo>
                  <a:pt x="603495" y="313690"/>
                </a:lnTo>
                <a:lnTo>
                  <a:pt x="578547" y="313690"/>
                </a:lnTo>
                <a:lnTo>
                  <a:pt x="578663" y="312420"/>
                </a:lnTo>
                <a:lnTo>
                  <a:pt x="578778" y="311150"/>
                </a:lnTo>
                <a:lnTo>
                  <a:pt x="557553" y="311150"/>
                </a:lnTo>
                <a:lnTo>
                  <a:pt x="555354" y="302260"/>
                </a:lnTo>
                <a:lnTo>
                  <a:pt x="553784" y="297180"/>
                </a:lnTo>
                <a:lnTo>
                  <a:pt x="547920" y="293370"/>
                </a:lnTo>
                <a:close/>
              </a:path>
              <a:path w="671194" h="670559">
                <a:moveTo>
                  <a:pt x="592735" y="302260"/>
                </a:moveTo>
                <a:lnTo>
                  <a:pt x="586118" y="303530"/>
                </a:lnTo>
                <a:lnTo>
                  <a:pt x="578547" y="313690"/>
                </a:lnTo>
                <a:lnTo>
                  <a:pt x="603495" y="313690"/>
                </a:lnTo>
                <a:lnTo>
                  <a:pt x="602473" y="308610"/>
                </a:lnTo>
                <a:lnTo>
                  <a:pt x="592735" y="302260"/>
                </a:lnTo>
                <a:close/>
              </a:path>
              <a:path w="671194" h="670559">
                <a:moveTo>
                  <a:pt x="397453" y="21590"/>
                </a:moveTo>
                <a:lnTo>
                  <a:pt x="289813" y="21590"/>
                </a:lnTo>
                <a:lnTo>
                  <a:pt x="338040" y="25400"/>
                </a:lnTo>
                <a:lnTo>
                  <a:pt x="383453" y="38100"/>
                </a:lnTo>
                <a:lnTo>
                  <a:pt x="425288" y="58420"/>
                </a:lnTo>
                <a:lnTo>
                  <a:pt x="462781" y="85090"/>
                </a:lnTo>
                <a:lnTo>
                  <a:pt x="495168" y="116840"/>
                </a:lnTo>
                <a:lnTo>
                  <a:pt x="521688" y="154940"/>
                </a:lnTo>
                <a:lnTo>
                  <a:pt x="541575" y="195580"/>
                </a:lnTo>
                <a:lnTo>
                  <a:pt x="554068" y="241300"/>
                </a:lnTo>
                <a:lnTo>
                  <a:pt x="558401" y="289560"/>
                </a:lnTo>
                <a:lnTo>
                  <a:pt x="558328" y="298450"/>
                </a:lnTo>
                <a:lnTo>
                  <a:pt x="557553" y="311150"/>
                </a:lnTo>
                <a:lnTo>
                  <a:pt x="578778" y="311150"/>
                </a:lnTo>
                <a:lnTo>
                  <a:pt x="579238" y="306070"/>
                </a:lnTo>
                <a:lnTo>
                  <a:pt x="579563" y="298450"/>
                </a:lnTo>
                <a:lnTo>
                  <a:pt x="579563" y="289560"/>
                </a:lnTo>
                <a:lnTo>
                  <a:pt x="576099" y="245110"/>
                </a:lnTo>
                <a:lnTo>
                  <a:pt x="576000" y="243840"/>
                </a:lnTo>
                <a:lnTo>
                  <a:pt x="565482" y="200660"/>
                </a:lnTo>
                <a:lnTo>
                  <a:pt x="548263" y="158750"/>
                </a:lnTo>
                <a:lnTo>
                  <a:pt x="524597" y="119380"/>
                </a:lnTo>
                <a:lnTo>
                  <a:pt x="494738" y="85090"/>
                </a:lnTo>
                <a:lnTo>
                  <a:pt x="459819" y="54610"/>
                </a:lnTo>
                <a:lnTo>
                  <a:pt x="421234" y="31750"/>
                </a:lnTo>
                <a:lnTo>
                  <a:pt x="397453" y="21590"/>
                </a:lnTo>
                <a:close/>
              </a:path>
              <a:path w="671194" h="670559">
                <a:moveTo>
                  <a:pt x="247992" y="151130"/>
                </a:moveTo>
                <a:lnTo>
                  <a:pt x="182476" y="151130"/>
                </a:lnTo>
                <a:lnTo>
                  <a:pt x="202695" y="165100"/>
                </a:lnTo>
                <a:lnTo>
                  <a:pt x="205637" y="167640"/>
                </a:lnTo>
                <a:lnTo>
                  <a:pt x="209407" y="167640"/>
                </a:lnTo>
                <a:lnTo>
                  <a:pt x="212684" y="166370"/>
                </a:lnTo>
                <a:lnTo>
                  <a:pt x="247992" y="151130"/>
                </a:lnTo>
                <a:close/>
              </a:path>
              <a:path w="671194" h="670559">
                <a:moveTo>
                  <a:pt x="333572" y="116840"/>
                </a:moveTo>
                <a:lnTo>
                  <a:pt x="311938" y="116840"/>
                </a:lnTo>
                <a:lnTo>
                  <a:pt x="316618" y="139700"/>
                </a:lnTo>
                <a:lnTo>
                  <a:pt x="317372" y="143510"/>
                </a:lnTo>
                <a:lnTo>
                  <a:pt x="319728" y="146050"/>
                </a:lnTo>
                <a:lnTo>
                  <a:pt x="323005" y="147320"/>
                </a:lnTo>
                <a:lnTo>
                  <a:pt x="367140" y="166370"/>
                </a:lnTo>
                <a:lnTo>
                  <a:pt x="370418" y="167640"/>
                </a:lnTo>
                <a:lnTo>
                  <a:pt x="374187" y="167640"/>
                </a:lnTo>
                <a:lnTo>
                  <a:pt x="397359" y="151130"/>
                </a:lnTo>
                <a:lnTo>
                  <a:pt x="426575" y="151130"/>
                </a:lnTo>
                <a:lnTo>
                  <a:pt x="420174" y="144780"/>
                </a:lnTo>
                <a:lnTo>
                  <a:pt x="369925" y="144780"/>
                </a:lnTo>
                <a:lnTo>
                  <a:pt x="336272" y="130810"/>
                </a:lnTo>
                <a:lnTo>
                  <a:pt x="333572" y="116840"/>
                </a:lnTo>
                <a:close/>
              </a:path>
              <a:path w="671194" h="670559">
                <a:moveTo>
                  <a:pt x="322545" y="95250"/>
                </a:moveTo>
                <a:lnTo>
                  <a:pt x="257049" y="95250"/>
                </a:lnTo>
                <a:lnTo>
                  <a:pt x="248987" y="101600"/>
                </a:lnTo>
                <a:lnTo>
                  <a:pt x="247217" y="110490"/>
                </a:lnTo>
                <a:lnTo>
                  <a:pt x="243291" y="130810"/>
                </a:lnTo>
                <a:lnTo>
                  <a:pt x="209637" y="144780"/>
                </a:lnTo>
                <a:lnTo>
                  <a:pt x="261327" y="144780"/>
                </a:lnTo>
                <a:lnTo>
                  <a:pt x="262557" y="143510"/>
                </a:lnTo>
                <a:lnTo>
                  <a:pt x="263206" y="139700"/>
                </a:lnTo>
                <a:lnTo>
                  <a:pt x="267897" y="116840"/>
                </a:lnTo>
                <a:lnTo>
                  <a:pt x="333572" y="116840"/>
                </a:lnTo>
                <a:lnTo>
                  <a:pt x="332345" y="110490"/>
                </a:lnTo>
                <a:lnTo>
                  <a:pt x="330513" y="101600"/>
                </a:lnTo>
                <a:lnTo>
                  <a:pt x="322545" y="95250"/>
                </a:lnTo>
                <a:close/>
              </a:path>
              <a:path w="671194" h="670559">
                <a:moveTo>
                  <a:pt x="399364" y="129540"/>
                </a:moveTo>
                <a:lnTo>
                  <a:pt x="392833" y="130810"/>
                </a:lnTo>
                <a:lnTo>
                  <a:pt x="386700" y="133350"/>
                </a:lnTo>
                <a:lnTo>
                  <a:pt x="369925" y="144780"/>
                </a:lnTo>
                <a:lnTo>
                  <a:pt x="420174" y="144780"/>
                </a:lnTo>
                <a:lnTo>
                  <a:pt x="411212" y="135890"/>
                </a:lnTo>
                <a:lnTo>
                  <a:pt x="405692" y="132080"/>
                </a:lnTo>
                <a:lnTo>
                  <a:pt x="399364" y="1295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234122" y="9424447"/>
            <a:ext cx="621030" cy="619760"/>
          </a:xfrm>
          <a:custGeom>
            <a:avLst/>
            <a:gdLst/>
            <a:ahLst/>
            <a:cxnLst/>
            <a:rect l="l" t="t" r="r" b="b"/>
            <a:pathLst>
              <a:path w="621029" h="619759">
                <a:moveTo>
                  <a:pt x="252355" y="524510"/>
                </a:moveTo>
                <a:lnTo>
                  <a:pt x="207218" y="524510"/>
                </a:lnTo>
                <a:lnTo>
                  <a:pt x="213162" y="527050"/>
                </a:lnTo>
                <a:lnTo>
                  <a:pt x="231469" y="534670"/>
                </a:lnTo>
                <a:lnTo>
                  <a:pt x="249981" y="617220"/>
                </a:lnTo>
                <a:lnTo>
                  <a:pt x="254557" y="619760"/>
                </a:lnTo>
                <a:lnTo>
                  <a:pt x="366240" y="619760"/>
                </a:lnTo>
                <a:lnTo>
                  <a:pt x="370826" y="617220"/>
                </a:lnTo>
                <a:lnTo>
                  <a:pt x="375092" y="598170"/>
                </a:lnTo>
                <a:lnTo>
                  <a:pt x="268860" y="598170"/>
                </a:lnTo>
                <a:lnTo>
                  <a:pt x="252355" y="524510"/>
                </a:lnTo>
                <a:close/>
              </a:path>
              <a:path w="621029" h="619759">
                <a:moveTo>
                  <a:pt x="478456" y="356870"/>
                </a:moveTo>
                <a:lnTo>
                  <a:pt x="429702" y="365760"/>
                </a:lnTo>
                <a:lnTo>
                  <a:pt x="389844" y="392430"/>
                </a:lnTo>
                <a:lnTo>
                  <a:pt x="362947" y="433070"/>
                </a:lnTo>
                <a:lnTo>
                  <a:pt x="353078" y="481330"/>
                </a:lnTo>
                <a:lnTo>
                  <a:pt x="362945" y="530860"/>
                </a:lnTo>
                <a:lnTo>
                  <a:pt x="389840" y="570230"/>
                </a:lnTo>
                <a:lnTo>
                  <a:pt x="429698" y="596900"/>
                </a:lnTo>
                <a:lnTo>
                  <a:pt x="478456" y="607060"/>
                </a:lnTo>
                <a:lnTo>
                  <a:pt x="527232" y="596900"/>
                </a:lnTo>
                <a:lnTo>
                  <a:pt x="546220" y="584200"/>
                </a:lnTo>
                <a:lnTo>
                  <a:pt x="478456" y="584200"/>
                </a:lnTo>
                <a:lnTo>
                  <a:pt x="438483" y="576580"/>
                </a:lnTo>
                <a:lnTo>
                  <a:pt x="405805" y="553720"/>
                </a:lnTo>
                <a:lnTo>
                  <a:pt x="383754" y="521970"/>
                </a:lnTo>
                <a:lnTo>
                  <a:pt x="375663" y="481330"/>
                </a:lnTo>
                <a:lnTo>
                  <a:pt x="383754" y="441960"/>
                </a:lnTo>
                <a:lnTo>
                  <a:pt x="405805" y="408940"/>
                </a:lnTo>
                <a:lnTo>
                  <a:pt x="438483" y="387350"/>
                </a:lnTo>
                <a:lnTo>
                  <a:pt x="478456" y="378460"/>
                </a:lnTo>
                <a:lnTo>
                  <a:pt x="546220" y="378460"/>
                </a:lnTo>
                <a:lnTo>
                  <a:pt x="527232" y="365760"/>
                </a:lnTo>
                <a:lnTo>
                  <a:pt x="478456" y="356870"/>
                </a:lnTo>
                <a:close/>
              </a:path>
              <a:path w="621029" h="619759">
                <a:moveTo>
                  <a:pt x="363664" y="568960"/>
                </a:moveTo>
                <a:lnTo>
                  <a:pt x="357601" y="572770"/>
                </a:lnTo>
                <a:lnTo>
                  <a:pt x="351936" y="598170"/>
                </a:lnTo>
                <a:lnTo>
                  <a:pt x="375092" y="598170"/>
                </a:lnTo>
                <a:lnTo>
                  <a:pt x="379642" y="577850"/>
                </a:lnTo>
                <a:lnTo>
                  <a:pt x="375831" y="571500"/>
                </a:lnTo>
                <a:lnTo>
                  <a:pt x="363664" y="568960"/>
                </a:lnTo>
                <a:close/>
              </a:path>
              <a:path w="621029" h="619759">
                <a:moveTo>
                  <a:pt x="546220" y="378460"/>
                </a:moveTo>
                <a:lnTo>
                  <a:pt x="478456" y="378460"/>
                </a:lnTo>
                <a:lnTo>
                  <a:pt x="518444" y="387350"/>
                </a:lnTo>
                <a:lnTo>
                  <a:pt x="551136" y="408940"/>
                </a:lnTo>
                <a:lnTo>
                  <a:pt x="573196" y="441960"/>
                </a:lnTo>
                <a:lnTo>
                  <a:pt x="581291" y="481330"/>
                </a:lnTo>
                <a:lnTo>
                  <a:pt x="573196" y="521970"/>
                </a:lnTo>
                <a:lnTo>
                  <a:pt x="551136" y="553720"/>
                </a:lnTo>
                <a:lnTo>
                  <a:pt x="518444" y="576580"/>
                </a:lnTo>
                <a:lnTo>
                  <a:pt x="478456" y="584200"/>
                </a:lnTo>
                <a:lnTo>
                  <a:pt x="546220" y="584200"/>
                </a:lnTo>
                <a:lnTo>
                  <a:pt x="567107" y="570230"/>
                </a:lnTo>
                <a:lnTo>
                  <a:pt x="594014" y="530860"/>
                </a:lnTo>
                <a:lnTo>
                  <a:pt x="603887" y="481330"/>
                </a:lnTo>
                <a:lnTo>
                  <a:pt x="594014" y="433070"/>
                </a:lnTo>
                <a:lnTo>
                  <a:pt x="567107" y="392430"/>
                </a:lnTo>
                <a:lnTo>
                  <a:pt x="546220" y="378460"/>
                </a:lnTo>
                <a:close/>
              </a:path>
              <a:path w="621029" h="619759">
                <a:moveTo>
                  <a:pt x="136194" y="50800"/>
                </a:moveTo>
                <a:lnTo>
                  <a:pt x="130372" y="50800"/>
                </a:lnTo>
                <a:lnTo>
                  <a:pt x="51401" y="129540"/>
                </a:lnTo>
                <a:lnTo>
                  <a:pt x="50752" y="135890"/>
                </a:lnTo>
                <a:lnTo>
                  <a:pt x="95567" y="207010"/>
                </a:lnTo>
                <a:lnTo>
                  <a:pt x="92798" y="213360"/>
                </a:lnTo>
                <a:lnTo>
                  <a:pt x="90194" y="218440"/>
                </a:lnTo>
                <a:lnTo>
                  <a:pt x="87762" y="224790"/>
                </a:lnTo>
                <a:lnTo>
                  <a:pt x="85505" y="231140"/>
                </a:lnTo>
                <a:lnTo>
                  <a:pt x="3664" y="250190"/>
                </a:lnTo>
                <a:lnTo>
                  <a:pt x="0" y="254000"/>
                </a:lnTo>
                <a:lnTo>
                  <a:pt x="0" y="365760"/>
                </a:lnTo>
                <a:lnTo>
                  <a:pt x="3664" y="370840"/>
                </a:lnTo>
                <a:lnTo>
                  <a:pt x="85505" y="388620"/>
                </a:lnTo>
                <a:lnTo>
                  <a:pt x="87768" y="394970"/>
                </a:lnTo>
                <a:lnTo>
                  <a:pt x="90202" y="401320"/>
                </a:lnTo>
                <a:lnTo>
                  <a:pt x="92804" y="407670"/>
                </a:lnTo>
                <a:lnTo>
                  <a:pt x="95567" y="412750"/>
                </a:lnTo>
                <a:lnTo>
                  <a:pt x="50752" y="483870"/>
                </a:lnTo>
                <a:lnTo>
                  <a:pt x="51412" y="490220"/>
                </a:lnTo>
                <a:lnTo>
                  <a:pt x="130372" y="568960"/>
                </a:lnTo>
                <a:lnTo>
                  <a:pt x="136194" y="570230"/>
                </a:lnTo>
                <a:lnTo>
                  <a:pt x="179598" y="542290"/>
                </a:lnTo>
                <a:lnTo>
                  <a:pt x="136236" y="542290"/>
                </a:lnTo>
                <a:lnTo>
                  <a:pt x="77505" y="483870"/>
                </a:lnTo>
                <a:lnTo>
                  <a:pt x="120205" y="416560"/>
                </a:lnTo>
                <a:lnTo>
                  <a:pt x="120394" y="412750"/>
                </a:lnTo>
                <a:lnTo>
                  <a:pt x="118551" y="408940"/>
                </a:lnTo>
                <a:lnTo>
                  <a:pt x="114644" y="400050"/>
                </a:lnTo>
                <a:lnTo>
                  <a:pt x="111068" y="392430"/>
                </a:lnTo>
                <a:lnTo>
                  <a:pt x="107836" y="384810"/>
                </a:lnTo>
                <a:lnTo>
                  <a:pt x="103745" y="372110"/>
                </a:lnTo>
                <a:lnTo>
                  <a:pt x="100593" y="369570"/>
                </a:lnTo>
                <a:lnTo>
                  <a:pt x="22606" y="351790"/>
                </a:lnTo>
                <a:lnTo>
                  <a:pt x="22606" y="267970"/>
                </a:lnTo>
                <a:lnTo>
                  <a:pt x="100593" y="250190"/>
                </a:lnTo>
                <a:lnTo>
                  <a:pt x="103745" y="247650"/>
                </a:lnTo>
                <a:lnTo>
                  <a:pt x="104960" y="243840"/>
                </a:lnTo>
                <a:lnTo>
                  <a:pt x="107836" y="236220"/>
                </a:lnTo>
                <a:lnTo>
                  <a:pt x="111069" y="227330"/>
                </a:lnTo>
                <a:lnTo>
                  <a:pt x="114648" y="219710"/>
                </a:lnTo>
                <a:lnTo>
                  <a:pt x="118561" y="210820"/>
                </a:lnTo>
                <a:lnTo>
                  <a:pt x="120394" y="208280"/>
                </a:lnTo>
                <a:lnTo>
                  <a:pt x="120205" y="203200"/>
                </a:lnTo>
                <a:lnTo>
                  <a:pt x="77505" y="135890"/>
                </a:lnTo>
                <a:lnTo>
                  <a:pt x="136236" y="77470"/>
                </a:lnTo>
                <a:lnTo>
                  <a:pt x="178809" y="77470"/>
                </a:lnTo>
                <a:lnTo>
                  <a:pt x="136194" y="50800"/>
                </a:lnTo>
                <a:close/>
              </a:path>
              <a:path w="621029" h="619759">
                <a:moveTo>
                  <a:pt x="208203" y="500380"/>
                </a:moveTo>
                <a:lnTo>
                  <a:pt x="203930" y="500380"/>
                </a:lnTo>
                <a:lnTo>
                  <a:pt x="136236" y="542290"/>
                </a:lnTo>
                <a:lnTo>
                  <a:pt x="179598" y="542290"/>
                </a:lnTo>
                <a:lnTo>
                  <a:pt x="207218" y="524510"/>
                </a:lnTo>
                <a:lnTo>
                  <a:pt x="252355" y="524510"/>
                </a:lnTo>
                <a:lnTo>
                  <a:pt x="251217" y="519430"/>
                </a:lnTo>
                <a:lnTo>
                  <a:pt x="248348" y="516890"/>
                </a:lnTo>
                <a:lnTo>
                  <a:pt x="244537" y="515620"/>
                </a:lnTo>
                <a:lnTo>
                  <a:pt x="236113" y="513080"/>
                </a:lnTo>
                <a:lnTo>
                  <a:pt x="219697" y="505460"/>
                </a:lnTo>
                <a:lnTo>
                  <a:pt x="211763" y="501650"/>
                </a:lnTo>
                <a:lnTo>
                  <a:pt x="208203" y="500380"/>
                </a:lnTo>
                <a:close/>
              </a:path>
              <a:path w="621029" h="619759">
                <a:moveTo>
                  <a:pt x="423536" y="473710"/>
                </a:moveTo>
                <a:lnTo>
                  <a:pt x="416385" y="473710"/>
                </a:lnTo>
                <a:lnTo>
                  <a:pt x="407757" y="482600"/>
                </a:lnTo>
                <a:lnTo>
                  <a:pt x="407914" y="490220"/>
                </a:lnTo>
                <a:lnTo>
                  <a:pt x="452195" y="532130"/>
                </a:lnTo>
                <a:lnTo>
                  <a:pt x="455001" y="533400"/>
                </a:lnTo>
                <a:lnTo>
                  <a:pt x="461284" y="533400"/>
                </a:lnTo>
                <a:lnTo>
                  <a:pt x="464142" y="532130"/>
                </a:lnTo>
                <a:lnTo>
                  <a:pt x="488674" y="505460"/>
                </a:lnTo>
                <a:lnTo>
                  <a:pt x="457410" y="505460"/>
                </a:lnTo>
                <a:lnTo>
                  <a:pt x="423536" y="473710"/>
                </a:lnTo>
                <a:close/>
              </a:path>
              <a:path w="621029" h="619759">
                <a:moveTo>
                  <a:pt x="535292" y="429260"/>
                </a:moveTo>
                <a:lnTo>
                  <a:pt x="528140" y="429260"/>
                </a:lnTo>
                <a:lnTo>
                  <a:pt x="523910" y="434340"/>
                </a:lnTo>
                <a:lnTo>
                  <a:pt x="457410" y="505460"/>
                </a:lnTo>
                <a:lnTo>
                  <a:pt x="488674" y="505460"/>
                </a:lnTo>
                <a:lnTo>
                  <a:pt x="544747" y="444500"/>
                </a:lnTo>
                <a:lnTo>
                  <a:pt x="544465" y="436880"/>
                </a:lnTo>
                <a:lnTo>
                  <a:pt x="535292" y="429260"/>
                </a:lnTo>
                <a:close/>
              </a:path>
              <a:path w="621029" h="619759">
                <a:moveTo>
                  <a:pt x="310398" y="142240"/>
                </a:moveTo>
                <a:lnTo>
                  <a:pt x="267819" y="147320"/>
                </a:lnTo>
                <a:lnTo>
                  <a:pt x="227518" y="163830"/>
                </a:lnTo>
                <a:lnTo>
                  <a:pt x="191774" y="191770"/>
                </a:lnTo>
                <a:lnTo>
                  <a:pt x="164882" y="226060"/>
                </a:lnTo>
                <a:lnTo>
                  <a:pt x="148538" y="265430"/>
                </a:lnTo>
                <a:lnTo>
                  <a:pt x="142741" y="307340"/>
                </a:lnTo>
                <a:lnTo>
                  <a:pt x="147488" y="349250"/>
                </a:lnTo>
                <a:lnTo>
                  <a:pt x="162874" y="389890"/>
                </a:lnTo>
                <a:lnTo>
                  <a:pt x="191774" y="427990"/>
                </a:lnTo>
                <a:lnTo>
                  <a:pt x="246251" y="464820"/>
                </a:lnTo>
                <a:lnTo>
                  <a:pt x="310074" y="477520"/>
                </a:lnTo>
                <a:lnTo>
                  <a:pt x="324251" y="477520"/>
                </a:lnTo>
                <a:lnTo>
                  <a:pt x="337570" y="476250"/>
                </a:lnTo>
                <a:lnTo>
                  <a:pt x="341958" y="469900"/>
                </a:lnTo>
                <a:lnTo>
                  <a:pt x="340408" y="457200"/>
                </a:lnTo>
                <a:lnTo>
                  <a:pt x="336645" y="454660"/>
                </a:lnTo>
                <a:lnTo>
                  <a:pt x="309523" y="454660"/>
                </a:lnTo>
                <a:lnTo>
                  <a:pt x="290772" y="453390"/>
                </a:lnTo>
                <a:lnTo>
                  <a:pt x="272510" y="449580"/>
                </a:lnTo>
                <a:lnTo>
                  <a:pt x="254934" y="444500"/>
                </a:lnTo>
                <a:lnTo>
                  <a:pt x="266382" y="433070"/>
                </a:lnTo>
                <a:lnTo>
                  <a:pt x="233825" y="433070"/>
                </a:lnTo>
                <a:lnTo>
                  <a:pt x="226939" y="429260"/>
                </a:lnTo>
                <a:lnTo>
                  <a:pt x="220286" y="424180"/>
                </a:lnTo>
                <a:lnTo>
                  <a:pt x="213885" y="417830"/>
                </a:lnTo>
                <a:lnTo>
                  <a:pt x="207752" y="412750"/>
                </a:lnTo>
                <a:lnTo>
                  <a:pt x="201929" y="406400"/>
                </a:lnTo>
                <a:lnTo>
                  <a:pt x="196535" y="400050"/>
                </a:lnTo>
                <a:lnTo>
                  <a:pt x="191570" y="393700"/>
                </a:lnTo>
                <a:lnTo>
                  <a:pt x="187030" y="386080"/>
                </a:lnTo>
                <a:lnTo>
                  <a:pt x="207657" y="365760"/>
                </a:lnTo>
                <a:lnTo>
                  <a:pt x="176214" y="365760"/>
                </a:lnTo>
                <a:lnTo>
                  <a:pt x="166021" y="325120"/>
                </a:lnTo>
                <a:lnTo>
                  <a:pt x="167878" y="283210"/>
                </a:lnTo>
                <a:lnTo>
                  <a:pt x="181787" y="242570"/>
                </a:lnTo>
                <a:lnTo>
                  <a:pt x="207752" y="207010"/>
                </a:lnTo>
                <a:lnTo>
                  <a:pt x="245401" y="180340"/>
                </a:lnTo>
                <a:lnTo>
                  <a:pt x="288161" y="166370"/>
                </a:lnTo>
                <a:lnTo>
                  <a:pt x="396529" y="166370"/>
                </a:lnTo>
                <a:lnTo>
                  <a:pt x="393279" y="163830"/>
                </a:lnTo>
                <a:lnTo>
                  <a:pt x="352978" y="147320"/>
                </a:lnTo>
                <a:lnTo>
                  <a:pt x="310398" y="142240"/>
                </a:lnTo>
                <a:close/>
              </a:path>
              <a:path w="621029" h="619759">
                <a:moveTo>
                  <a:pt x="334764" y="453390"/>
                </a:moveTo>
                <a:lnTo>
                  <a:pt x="328565" y="453390"/>
                </a:lnTo>
                <a:lnTo>
                  <a:pt x="309523" y="454660"/>
                </a:lnTo>
                <a:lnTo>
                  <a:pt x="336645" y="454660"/>
                </a:lnTo>
                <a:lnTo>
                  <a:pt x="334764" y="453390"/>
                </a:lnTo>
                <a:close/>
              </a:path>
              <a:path w="621029" h="619759">
                <a:moveTo>
                  <a:pt x="307550" y="367030"/>
                </a:moveTo>
                <a:lnTo>
                  <a:pt x="299582" y="367030"/>
                </a:lnTo>
                <a:lnTo>
                  <a:pt x="233825" y="433070"/>
                </a:lnTo>
                <a:lnTo>
                  <a:pt x="266382" y="433070"/>
                </a:lnTo>
                <a:lnTo>
                  <a:pt x="308357" y="391160"/>
                </a:lnTo>
                <a:lnTo>
                  <a:pt x="340088" y="391160"/>
                </a:lnTo>
                <a:lnTo>
                  <a:pt x="355672" y="388620"/>
                </a:lnTo>
                <a:lnTo>
                  <a:pt x="377395" y="378460"/>
                </a:lnTo>
                <a:lnTo>
                  <a:pt x="388466" y="369570"/>
                </a:lnTo>
                <a:lnTo>
                  <a:pt x="327239" y="369570"/>
                </a:lnTo>
                <a:lnTo>
                  <a:pt x="307550" y="367030"/>
                </a:lnTo>
                <a:close/>
              </a:path>
              <a:path w="621029" h="619759">
                <a:moveTo>
                  <a:pt x="340088" y="391160"/>
                </a:moveTo>
                <a:lnTo>
                  <a:pt x="308357" y="391160"/>
                </a:lnTo>
                <a:lnTo>
                  <a:pt x="332296" y="392430"/>
                </a:lnTo>
                <a:lnTo>
                  <a:pt x="340088" y="391160"/>
                </a:lnTo>
                <a:close/>
              </a:path>
              <a:path w="621029" h="619759">
                <a:moveTo>
                  <a:pt x="517145" y="77470"/>
                </a:moveTo>
                <a:lnTo>
                  <a:pt x="484529" y="77470"/>
                </a:lnTo>
                <a:lnTo>
                  <a:pt x="543292" y="135890"/>
                </a:lnTo>
                <a:lnTo>
                  <a:pt x="500560" y="203200"/>
                </a:lnTo>
                <a:lnTo>
                  <a:pt x="500419" y="207010"/>
                </a:lnTo>
                <a:lnTo>
                  <a:pt x="500372" y="208280"/>
                </a:lnTo>
                <a:lnTo>
                  <a:pt x="502204" y="210820"/>
                </a:lnTo>
                <a:lnTo>
                  <a:pt x="506117" y="219710"/>
                </a:lnTo>
                <a:lnTo>
                  <a:pt x="509696" y="227330"/>
                </a:lnTo>
                <a:lnTo>
                  <a:pt x="512930" y="236220"/>
                </a:lnTo>
                <a:lnTo>
                  <a:pt x="515806" y="243840"/>
                </a:lnTo>
                <a:lnTo>
                  <a:pt x="517020" y="247650"/>
                </a:lnTo>
                <a:lnTo>
                  <a:pt x="520162" y="250190"/>
                </a:lnTo>
                <a:lnTo>
                  <a:pt x="598212" y="267970"/>
                </a:lnTo>
                <a:lnTo>
                  <a:pt x="598212" y="351790"/>
                </a:lnTo>
                <a:lnTo>
                  <a:pt x="567050" y="358140"/>
                </a:lnTo>
                <a:lnTo>
                  <a:pt x="563239" y="364490"/>
                </a:lnTo>
                <a:lnTo>
                  <a:pt x="566003" y="377190"/>
                </a:lnTo>
                <a:lnTo>
                  <a:pt x="572055" y="381000"/>
                </a:lnTo>
                <a:lnTo>
                  <a:pt x="617143" y="370840"/>
                </a:lnTo>
                <a:lnTo>
                  <a:pt x="620797" y="365760"/>
                </a:lnTo>
                <a:lnTo>
                  <a:pt x="620797" y="254000"/>
                </a:lnTo>
                <a:lnTo>
                  <a:pt x="617133" y="248920"/>
                </a:lnTo>
                <a:lnTo>
                  <a:pt x="535250" y="231140"/>
                </a:lnTo>
                <a:lnTo>
                  <a:pt x="532989" y="224790"/>
                </a:lnTo>
                <a:lnTo>
                  <a:pt x="530557" y="218440"/>
                </a:lnTo>
                <a:lnTo>
                  <a:pt x="527956" y="213360"/>
                </a:lnTo>
                <a:lnTo>
                  <a:pt x="525188" y="207010"/>
                </a:lnTo>
                <a:lnTo>
                  <a:pt x="570045" y="135890"/>
                </a:lnTo>
                <a:lnTo>
                  <a:pt x="569396" y="129540"/>
                </a:lnTo>
                <a:lnTo>
                  <a:pt x="517145" y="77470"/>
                </a:lnTo>
                <a:close/>
              </a:path>
              <a:path w="621029" h="619759">
                <a:moveTo>
                  <a:pt x="425106" y="295910"/>
                </a:moveTo>
                <a:lnTo>
                  <a:pt x="402647" y="295910"/>
                </a:lnTo>
                <a:lnTo>
                  <a:pt x="400793" y="311150"/>
                </a:lnTo>
                <a:lnTo>
                  <a:pt x="396400" y="323850"/>
                </a:lnTo>
                <a:lnTo>
                  <a:pt x="364688" y="359410"/>
                </a:lnTo>
                <a:lnTo>
                  <a:pt x="327239" y="369570"/>
                </a:lnTo>
                <a:lnTo>
                  <a:pt x="388466" y="369570"/>
                </a:lnTo>
                <a:lnTo>
                  <a:pt x="396375" y="363220"/>
                </a:lnTo>
                <a:lnTo>
                  <a:pt x="412005" y="342900"/>
                </a:lnTo>
                <a:lnTo>
                  <a:pt x="421762" y="320040"/>
                </a:lnTo>
                <a:lnTo>
                  <a:pt x="425106" y="295910"/>
                </a:lnTo>
                <a:close/>
              </a:path>
              <a:path w="621029" h="619759">
                <a:moveTo>
                  <a:pt x="325764" y="195580"/>
                </a:moveTo>
                <a:lnTo>
                  <a:pt x="277206" y="208280"/>
                </a:lnTo>
                <a:lnTo>
                  <a:pt x="241990" y="242570"/>
                </a:lnTo>
                <a:lnTo>
                  <a:pt x="228083" y="288290"/>
                </a:lnTo>
                <a:lnTo>
                  <a:pt x="229505" y="311150"/>
                </a:lnTo>
                <a:lnTo>
                  <a:pt x="229584" y="312420"/>
                </a:lnTo>
                <a:lnTo>
                  <a:pt x="176214" y="365760"/>
                </a:lnTo>
                <a:lnTo>
                  <a:pt x="207657" y="365760"/>
                </a:lnTo>
                <a:lnTo>
                  <a:pt x="252777" y="321310"/>
                </a:lnTo>
                <a:lnTo>
                  <a:pt x="253898" y="316230"/>
                </a:lnTo>
                <a:lnTo>
                  <a:pt x="252903" y="312420"/>
                </a:lnTo>
                <a:lnTo>
                  <a:pt x="250510" y="293370"/>
                </a:lnTo>
                <a:lnTo>
                  <a:pt x="260732" y="255270"/>
                </a:lnTo>
                <a:lnTo>
                  <a:pt x="296358" y="223520"/>
                </a:lnTo>
                <a:lnTo>
                  <a:pt x="323864" y="217170"/>
                </a:lnTo>
                <a:lnTo>
                  <a:pt x="356749" y="217170"/>
                </a:lnTo>
                <a:lnTo>
                  <a:pt x="359297" y="214630"/>
                </a:lnTo>
                <a:lnTo>
                  <a:pt x="360407" y="209550"/>
                </a:lnTo>
                <a:lnTo>
                  <a:pt x="358271" y="201930"/>
                </a:lnTo>
                <a:lnTo>
                  <a:pt x="355193" y="199390"/>
                </a:lnTo>
                <a:lnTo>
                  <a:pt x="351266" y="198120"/>
                </a:lnTo>
                <a:lnTo>
                  <a:pt x="325764" y="195580"/>
                </a:lnTo>
                <a:close/>
              </a:path>
              <a:path w="621029" h="619759">
                <a:moveTo>
                  <a:pt x="396529" y="166370"/>
                </a:moveTo>
                <a:lnTo>
                  <a:pt x="332625" y="166370"/>
                </a:lnTo>
                <a:lnTo>
                  <a:pt x="375385" y="180340"/>
                </a:lnTo>
                <a:lnTo>
                  <a:pt x="413034" y="207010"/>
                </a:lnTo>
                <a:lnTo>
                  <a:pt x="434221" y="233680"/>
                </a:lnTo>
                <a:lnTo>
                  <a:pt x="448350" y="264160"/>
                </a:lnTo>
                <a:lnTo>
                  <a:pt x="455061" y="297180"/>
                </a:lnTo>
                <a:lnTo>
                  <a:pt x="454825" y="304800"/>
                </a:lnTo>
                <a:lnTo>
                  <a:pt x="454746" y="307340"/>
                </a:lnTo>
                <a:lnTo>
                  <a:pt x="454627" y="311150"/>
                </a:lnTo>
                <a:lnTo>
                  <a:pt x="454588" y="312420"/>
                </a:lnTo>
                <a:lnTo>
                  <a:pt x="454470" y="316230"/>
                </a:lnTo>
                <a:lnTo>
                  <a:pt x="454351" y="320040"/>
                </a:lnTo>
                <a:lnTo>
                  <a:pt x="454233" y="323850"/>
                </a:lnTo>
                <a:lnTo>
                  <a:pt x="454114" y="327660"/>
                </a:lnTo>
                <a:lnTo>
                  <a:pt x="453996" y="331470"/>
                </a:lnTo>
                <a:lnTo>
                  <a:pt x="453096" y="337820"/>
                </a:lnTo>
                <a:lnTo>
                  <a:pt x="457357" y="342900"/>
                </a:lnTo>
                <a:lnTo>
                  <a:pt x="477420" y="297180"/>
                </a:lnTo>
                <a:lnTo>
                  <a:pt x="477457" y="295910"/>
                </a:lnTo>
                <a:lnTo>
                  <a:pt x="469576" y="257810"/>
                </a:lnTo>
                <a:lnTo>
                  <a:pt x="453250" y="222250"/>
                </a:lnTo>
                <a:lnTo>
                  <a:pt x="429023" y="191770"/>
                </a:lnTo>
                <a:lnTo>
                  <a:pt x="396529" y="166370"/>
                </a:lnTo>
                <a:close/>
              </a:path>
              <a:path w="621029" h="619759">
                <a:moveTo>
                  <a:pt x="356749" y="217170"/>
                </a:moveTo>
                <a:lnTo>
                  <a:pt x="323864" y="217170"/>
                </a:lnTo>
                <a:lnTo>
                  <a:pt x="292546" y="248920"/>
                </a:lnTo>
                <a:lnTo>
                  <a:pt x="291425" y="252730"/>
                </a:lnTo>
                <a:lnTo>
                  <a:pt x="306796" y="311150"/>
                </a:lnTo>
                <a:lnTo>
                  <a:pt x="309843" y="313690"/>
                </a:lnTo>
                <a:lnTo>
                  <a:pt x="367182" y="328930"/>
                </a:lnTo>
                <a:lnTo>
                  <a:pt x="371339" y="327660"/>
                </a:lnTo>
                <a:lnTo>
                  <a:pt x="393881" y="304800"/>
                </a:lnTo>
                <a:lnTo>
                  <a:pt x="362826" y="304800"/>
                </a:lnTo>
                <a:lnTo>
                  <a:pt x="325874" y="294640"/>
                </a:lnTo>
                <a:lnTo>
                  <a:pt x="315969" y="257810"/>
                </a:lnTo>
                <a:lnTo>
                  <a:pt x="356749" y="217170"/>
                </a:lnTo>
                <a:close/>
              </a:path>
              <a:path w="621029" h="619759">
                <a:moveTo>
                  <a:pt x="410333" y="260350"/>
                </a:moveTo>
                <a:lnTo>
                  <a:pt x="406144" y="261620"/>
                </a:lnTo>
                <a:lnTo>
                  <a:pt x="362826" y="304800"/>
                </a:lnTo>
                <a:lnTo>
                  <a:pt x="393881" y="304800"/>
                </a:lnTo>
                <a:lnTo>
                  <a:pt x="402647" y="295910"/>
                </a:lnTo>
                <a:lnTo>
                  <a:pt x="425106" y="295910"/>
                </a:lnTo>
                <a:lnTo>
                  <a:pt x="425282" y="294640"/>
                </a:lnTo>
                <a:lnTo>
                  <a:pt x="422207" y="269240"/>
                </a:lnTo>
                <a:lnTo>
                  <a:pt x="421201" y="265430"/>
                </a:lnTo>
                <a:lnTo>
                  <a:pt x="418165" y="261620"/>
                </a:lnTo>
                <a:lnTo>
                  <a:pt x="410333" y="260350"/>
                </a:lnTo>
                <a:close/>
              </a:path>
              <a:path w="621029" h="619759">
                <a:moveTo>
                  <a:pt x="178809" y="77470"/>
                </a:moveTo>
                <a:lnTo>
                  <a:pt x="136236" y="77470"/>
                </a:lnTo>
                <a:lnTo>
                  <a:pt x="203930" y="119380"/>
                </a:lnTo>
                <a:lnTo>
                  <a:pt x="208203" y="119380"/>
                </a:lnTo>
                <a:lnTo>
                  <a:pt x="211763" y="118110"/>
                </a:lnTo>
                <a:lnTo>
                  <a:pt x="219692" y="114300"/>
                </a:lnTo>
                <a:lnTo>
                  <a:pt x="227816" y="110490"/>
                </a:lnTo>
                <a:lnTo>
                  <a:pt x="236107" y="107950"/>
                </a:lnTo>
                <a:lnTo>
                  <a:pt x="244537" y="104140"/>
                </a:lnTo>
                <a:lnTo>
                  <a:pt x="248348" y="102870"/>
                </a:lnTo>
                <a:lnTo>
                  <a:pt x="251217" y="100330"/>
                </a:lnTo>
                <a:lnTo>
                  <a:pt x="252355" y="95250"/>
                </a:lnTo>
                <a:lnTo>
                  <a:pt x="207218" y="95250"/>
                </a:lnTo>
                <a:lnTo>
                  <a:pt x="178809" y="77470"/>
                </a:lnTo>
                <a:close/>
              </a:path>
              <a:path w="621029" h="619759">
                <a:moveTo>
                  <a:pt x="374876" y="21590"/>
                </a:moveTo>
                <a:lnTo>
                  <a:pt x="351936" y="21590"/>
                </a:lnTo>
                <a:lnTo>
                  <a:pt x="369580" y="100330"/>
                </a:lnTo>
                <a:lnTo>
                  <a:pt x="372459" y="102870"/>
                </a:lnTo>
                <a:lnTo>
                  <a:pt x="376271" y="104140"/>
                </a:lnTo>
                <a:lnTo>
                  <a:pt x="384637" y="107950"/>
                </a:lnTo>
                <a:lnTo>
                  <a:pt x="392912" y="110490"/>
                </a:lnTo>
                <a:lnTo>
                  <a:pt x="409066" y="118110"/>
                </a:lnTo>
                <a:lnTo>
                  <a:pt x="412615" y="119380"/>
                </a:lnTo>
                <a:lnTo>
                  <a:pt x="416877" y="119380"/>
                </a:lnTo>
                <a:lnTo>
                  <a:pt x="455828" y="95250"/>
                </a:lnTo>
                <a:lnTo>
                  <a:pt x="413568" y="95250"/>
                </a:lnTo>
                <a:lnTo>
                  <a:pt x="389338" y="85090"/>
                </a:lnTo>
                <a:lnTo>
                  <a:pt x="374876" y="21590"/>
                </a:lnTo>
                <a:close/>
              </a:path>
              <a:path w="621029" h="619759">
                <a:moveTo>
                  <a:pt x="366240" y="0"/>
                </a:moveTo>
                <a:lnTo>
                  <a:pt x="254557" y="0"/>
                </a:lnTo>
                <a:lnTo>
                  <a:pt x="249981" y="3810"/>
                </a:lnTo>
                <a:lnTo>
                  <a:pt x="231458" y="85090"/>
                </a:lnTo>
                <a:lnTo>
                  <a:pt x="225280" y="87630"/>
                </a:lnTo>
                <a:lnTo>
                  <a:pt x="207218" y="95250"/>
                </a:lnTo>
                <a:lnTo>
                  <a:pt x="252355" y="95250"/>
                </a:lnTo>
                <a:lnTo>
                  <a:pt x="268860" y="21590"/>
                </a:lnTo>
                <a:lnTo>
                  <a:pt x="374876" y="21590"/>
                </a:lnTo>
                <a:lnTo>
                  <a:pt x="370826" y="3810"/>
                </a:lnTo>
                <a:lnTo>
                  <a:pt x="366240" y="0"/>
                </a:lnTo>
                <a:close/>
              </a:path>
              <a:path w="621029" h="619759">
                <a:moveTo>
                  <a:pt x="490382" y="50800"/>
                </a:moveTo>
                <a:lnTo>
                  <a:pt x="484561" y="50800"/>
                </a:lnTo>
                <a:lnTo>
                  <a:pt x="413568" y="95250"/>
                </a:lnTo>
                <a:lnTo>
                  <a:pt x="455828" y="95250"/>
                </a:lnTo>
                <a:lnTo>
                  <a:pt x="484529" y="77470"/>
                </a:lnTo>
                <a:lnTo>
                  <a:pt x="517145" y="77470"/>
                </a:lnTo>
                <a:lnTo>
                  <a:pt x="490382" y="50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8306732" y="9474586"/>
            <a:ext cx="1617980" cy="57522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2099"/>
              </a:lnSpc>
              <a:spcBef>
                <a:spcPts val="90"/>
              </a:spcBef>
            </a:pPr>
            <a:r>
              <a:rPr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Модернизация и ремонт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11520289" y="9474586"/>
            <a:ext cx="1288672" cy="5947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2099"/>
              </a:lnSpc>
              <a:spcBef>
                <a:spcPts val="90"/>
              </a:spcBef>
            </a:pPr>
            <a:r>
              <a:rPr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Запасные части</a:t>
            </a:r>
          </a:p>
        </p:txBody>
      </p:sp>
      <p:sp>
        <p:nvSpPr>
          <p:cNvPr id="23" name="object 23"/>
          <p:cNvSpPr/>
          <p:nvPr/>
        </p:nvSpPr>
        <p:spPr>
          <a:xfrm>
            <a:off x="7202859" y="9392404"/>
            <a:ext cx="803910" cy="679450"/>
          </a:xfrm>
          <a:custGeom>
            <a:avLst/>
            <a:gdLst/>
            <a:ahLst/>
            <a:cxnLst/>
            <a:rect l="l" t="t" r="r" b="b"/>
            <a:pathLst>
              <a:path w="803909" h="679450">
                <a:moveTo>
                  <a:pt x="160748" y="346397"/>
                </a:moveTo>
                <a:lnTo>
                  <a:pt x="126666" y="346397"/>
                </a:lnTo>
                <a:lnTo>
                  <a:pt x="133491" y="354566"/>
                </a:lnTo>
                <a:lnTo>
                  <a:pt x="141428" y="363817"/>
                </a:lnTo>
                <a:lnTo>
                  <a:pt x="149505" y="372874"/>
                </a:lnTo>
                <a:lnTo>
                  <a:pt x="156749" y="380459"/>
                </a:lnTo>
                <a:lnTo>
                  <a:pt x="158424" y="383202"/>
                </a:lnTo>
                <a:lnTo>
                  <a:pt x="167393" y="432167"/>
                </a:lnTo>
                <a:lnTo>
                  <a:pt x="193832" y="502890"/>
                </a:lnTo>
                <a:lnTo>
                  <a:pt x="220234" y="539868"/>
                </a:lnTo>
                <a:lnTo>
                  <a:pt x="202255" y="557888"/>
                </a:lnTo>
                <a:lnTo>
                  <a:pt x="186665" y="581396"/>
                </a:lnTo>
                <a:lnTo>
                  <a:pt x="181468" y="608169"/>
                </a:lnTo>
                <a:lnTo>
                  <a:pt x="186624" y="634734"/>
                </a:lnTo>
                <a:lnTo>
                  <a:pt x="186665" y="634943"/>
                </a:lnTo>
                <a:lnTo>
                  <a:pt x="202255" y="658451"/>
                </a:lnTo>
                <a:lnTo>
                  <a:pt x="225787" y="674065"/>
                </a:lnTo>
                <a:lnTo>
                  <a:pt x="252573" y="679269"/>
                </a:lnTo>
                <a:lnTo>
                  <a:pt x="279351" y="674065"/>
                </a:lnTo>
                <a:lnTo>
                  <a:pt x="302859" y="658451"/>
                </a:lnTo>
                <a:lnTo>
                  <a:pt x="308067" y="653275"/>
                </a:lnTo>
                <a:lnTo>
                  <a:pt x="252578" y="653275"/>
                </a:lnTo>
                <a:lnTo>
                  <a:pt x="235594" y="649975"/>
                </a:lnTo>
                <a:lnTo>
                  <a:pt x="220673" y="640074"/>
                </a:lnTo>
                <a:lnTo>
                  <a:pt x="210773" y="625148"/>
                </a:lnTo>
                <a:lnTo>
                  <a:pt x="207475" y="608169"/>
                </a:lnTo>
                <a:lnTo>
                  <a:pt x="210773" y="591168"/>
                </a:lnTo>
                <a:lnTo>
                  <a:pt x="220673" y="576265"/>
                </a:lnTo>
                <a:lnTo>
                  <a:pt x="238086" y="558810"/>
                </a:lnTo>
                <a:lnTo>
                  <a:pt x="274850" y="558810"/>
                </a:lnTo>
                <a:lnTo>
                  <a:pt x="246987" y="530947"/>
                </a:lnTo>
                <a:lnTo>
                  <a:pt x="219665" y="496119"/>
                </a:lnTo>
                <a:lnTo>
                  <a:pt x="202611" y="460555"/>
                </a:lnTo>
                <a:lnTo>
                  <a:pt x="187512" y="399171"/>
                </a:lnTo>
                <a:lnTo>
                  <a:pt x="185287" y="386631"/>
                </a:lnTo>
                <a:lnTo>
                  <a:pt x="182955" y="376563"/>
                </a:lnTo>
                <a:lnTo>
                  <a:pt x="179935" y="368683"/>
                </a:lnTo>
                <a:lnTo>
                  <a:pt x="175649" y="362711"/>
                </a:lnTo>
                <a:lnTo>
                  <a:pt x="168208" y="354829"/>
                </a:lnTo>
                <a:lnTo>
                  <a:pt x="160748" y="346397"/>
                </a:lnTo>
                <a:close/>
              </a:path>
              <a:path w="803909" h="679450">
                <a:moveTo>
                  <a:pt x="360224" y="640996"/>
                </a:moveTo>
                <a:lnTo>
                  <a:pt x="320314" y="640996"/>
                </a:lnTo>
                <a:lnTo>
                  <a:pt x="332398" y="653121"/>
                </a:lnTo>
                <a:lnTo>
                  <a:pt x="352137" y="666208"/>
                </a:lnTo>
                <a:lnTo>
                  <a:pt x="374615" y="670571"/>
                </a:lnTo>
                <a:lnTo>
                  <a:pt x="397099" y="666208"/>
                </a:lnTo>
                <a:lnTo>
                  <a:pt x="416856" y="653121"/>
                </a:lnTo>
                <a:lnTo>
                  <a:pt x="423699" y="644862"/>
                </a:lnTo>
                <a:lnTo>
                  <a:pt x="423860" y="644574"/>
                </a:lnTo>
                <a:lnTo>
                  <a:pt x="374610" y="644574"/>
                </a:lnTo>
                <a:lnTo>
                  <a:pt x="361912" y="642114"/>
                </a:lnTo>
                <a:lnTo>
                  <a:pt x="360224" y="640996"/>
                </a:lnTo>
                <a:close/>
              </a:path>
              <a:path w="803909" h="679450">
                <a:moveTo>
                  <a:pt x="274850" y="558810"/>
                </a:moveTo>
                <a:lnTo>
                  <a:pt x="238086" y="558810"/>
                </a:lnTo>
                <a:lnTo>
                  <a:pt x="301938" y="622661"/>
                </a:lnTo>
                <a:lnTo>
                  <a:pt x="284483" y="640074"/>
                </a:lnTo>
                <a:lnTo>
                  <a:pt x="269562" y="649975"/>
                </a:lnTo>
                <a:lnTo>
                  <a:pt x="252578" y="653275"/>
                </a:lnTo>
                <a:lnTo>
                  <a:pt x="308067" y="653275"/>
                </a:lnTo>
                <a:lnTo>
                  <a:pt x="320314" y="640996"/>
                </a:lnTo>
                <a:lnTo>
                  <a:pt x="360224" y="640996"/>
                </a:lnTo>
                <a:lnTo>
                  <a:pt x="350774" y="634734"/>
                </a:lnTo>
                <a:lnTo>
                  <a:pt x="274850" y="558810"/>
                </a:lnTo>
                <a:close/>
              </a:path>
              <a:path w="803909" h="679450">
                <a:moveTo>
                  <a:pt x="401024" y="552956"/>
                </a:moveTo>
                <a:lnTo>
                  <a:pt x="382648" y="571333"/>
                </a:lnTo>
                <a:lnTo>
                  <a:pt x="398469" y="587123"/>
                </a:lnTo>
                <a:lnTo>
                  <a:pt x="405855" y="598254"/>
                </a:lnTo>
                <a:lnTo>
                  <a:pt x="408325" y="610932"/>
                </a:lnTo>
                <a:lnTo>
                  <a:pt x="405867" y="623609"/>
                </a:lnTo>
                <a:lnTo>
                  <a:pt x="398469" y="634734"/>
                </a:lnTo>
                <a:lnTo>
                  <a:pt x="387313" y="642114"/>
                </a:lnTo>
                <a:lnTo>
                  <a:pt x="374610" y="644574"/>
                </a:lnTo>
                <a:lnTo>
                  <a:pt x="423860" y="644574"/>
                </a:lnTo>
                <a:lnTo>
                  <a:pt x="428765" y="635762"/>
                </a:lnTo>
                <a:lnTo>
                  <a:pt x="432109" y="626058"/>
                </a:lnTo>
                <a:lnTo>
                  <a:pt x="433787" y="615991"/>
                </a:lnTo>
                <a:lnTo>
                  <a:pt x="479760" y="615991"/>
                </a:lnTo>
                <a:lnTo>
                  <a:pt x="484873" y="614257"/>
                </a:lnTo>
                <a:lnTo>
                  <a:pt x="499597" y="603499"/>
                </a:lnTo>
                <a:lnTo>
                  <a:pt x="506628" y="594955"/>
                </a:lnTo>
                <a:lnTo>
                  <a:pt x="457390" y="594955"/>
                </a:lnTo>
                <a:lnTo>
                  <a:pt x="444711" y="592497"/>
                </a:lnTo>
                <a:lnTo>
                  <a:pt x="433567" y="585123"/>
                </a:lnTo>
                <a:lnTo>
                  <a:pt x="401024" y="552956"/>
                </a:lnTo>
                <a:close/>
              </a:path>
              <a:path w="803909" h="679450">
                <a:moveTo>
                  <a:pt x="479760" y="615991"/>
                </a:moveTo>
                <a:lnTo>
                  <a:pt x="433787" y="615991"/>
                </a:lnTo>
                <a:lnTo>
                  <a:pt x="450761" y="620489"/>
                </a:lnTo>
                <a:lnTo>
                  <a:pt x="468192" y="619915"/>
                </a:lnTo>
                <a:lnTo>
                  <a:pt x="479760" y="615991"/>
                </a:lnTo>
                <a:close/>
              </a:path>
              <a:path w="803909" h="679450">
                <a:moveTo>
                  <a:pt x="462614" y="482142"/>
                </a:moveTo>
                <a:lnTo>
                  <a:pt x="444237" y="500518"/>
                </a:lnTo>
                <a:lnTo>
                  <a:pt x="481220" y="537501"/>
                </a:lnTo>
                <a:lnTo>
                  <a:pt x="488618" y="548632"/>
                </a:lnTo>
                <a:lnTo>
                  <a:pt x="491084" y="561312"/>
                </a:lnTo>
                <a:lnTo>
                  <a:pt x="488618" y="573992"/>
                </a:lnTo>
                <a:lnTo>
                  <a:pt x="481220" y="585123"/>
                </a:lnTo>
                <a:lnTo>
                  <a:pt x="470071" y="592497"/>
                </a:lnTo>
                <a:lnTo>
                  <a:pt x="457390" y="594955"/>
                </a:lnTo>
                <a:lnTo>
                  <a:pt x="506643" y="594955"/>
                </a:lnTo>
                <a:lnTo>
                  <a:pt x="511856" y="585407"/>
                </a:lnTo>
                <a:lnTo>
                  <a:pt x="515190" y="575285"/>
                </a:lnTo>
                <a:lnTo>
                  <a:pt x="516717" y="564810"/>
                </a:lnTo>
                <a:lnTo>
                  <a:pt x="557131" y="564810"/>
                </a:lnTo>
                <a:lnTo>
                  <a:pt x="565759" y="561711"/>
                </a:lnTo>
                <a:lnTo>
                  <a:pt x="579825" y="551292"/>
                </a:lnTo>
                <a:lnTo>
                  <a:pt x="586050" y="542745"/>
                </a:lnTo>
                <a:lnTo>
                  <a:pt x="537638" y="542745"/>
                </a:lnTo>
                <a:lnTo>
                  <a:pt x="524958" y="540285"/>
                </a:lnTo>
                <a:lnTo>
                  <a:pt x="513827" y="532905"/>
                </a:lnTo>
                <a:lnTo>
                  <a:pt x="462614" y="482142"/>
                </a:lnTo>
                <a:close/>
              </a:path>
              <a:path w="803909" h="679450">
                <a:moveTo>
                  <a:pt x="557131" y="564810"/>
                </a:moveTo>
                <a:lnTo>
                  <a:pt x="516717" y="564810"/>
                </a:lnTo>
                <a:lnTo>
                  <a:pt x="533139" y="568455"/>
                </a:lnTo>
                <a:lnTo>
                  <a:pt x="549841" y="567427"/>
                </a:lnTo>
                <a:lnTo>
                  <a:pt x="557131" y="564810"/>
                </a:lnTo>
                <a:close/>
              </a:path>
              <a:path w="803909" h="679450">
                <a:moveTo>
                  <a:pt x="538884" y="425892"/>
                </a:moveTo>
                <a:lnTo>
                  <a:pt x="520465" y="444269"/>
                </a:lnTo>
                <a:lnTo>
                  <a:pt x="561448" y="485294"/>
                </a:lnTo>
                <a:lnTo>
                  <a:pt x="568846" y="496418"/>
                </a:lnTo>
                <a:lnTo>
                  <a:pt x="571312" y="509095"/>
                </a:lnTo>
                <a:lnTo>
                  <a:pt x="568846" y="521774"/>
                </a:lnTo>
                <a:lnTo>
                  <a:pt x="561448" y="532905"/>
                </a:lnTo>
                <a:lnTo>
                  <a:pt x="550317" y="540285"/>
                </a:lnTo>
                <a:lnTo>
                  <a:pt x="537638" y="542745"/>
                </a:lnTo>
                <a:lnTo>
                  <a:pt x="586050" y="542745"/>
                </a:lnTo>
                <a:lnTo>
                  <a:pt x="590692" y="536372"/>
                </a:lnTo>
                <a:lnTo>
                  <a:pt x="596303" y="519461"/>
                </a:lnTo>
                <a:lnTo>
                  <a:pt x="596672" y="502890"/>
                </a:lnTo>
                <a:lnTo>
                  <a:pt x="596696" y="501806"/>
                </a:lnTo>
                <a:lnTo>
                  <a:pt x="591908" y="484655"/>
                </a:lnTo>
                <a:lnTo>
                  <a:pt x="601782" y="482919"/>
                </a:lnTo>
                <a:lnTo>
                  <a:pt x="611300" y="479560"/>
                </a:lnTo>
                <a:lnTo>
                  <a:pt x="620230" y="474526"/>
                </a:lnTo>
                <a:lnTo>
                  <a:pt x="628336" y="467765"/>
                </a:lnTo>
                <a:lnTo>
                  <a:pt x="633984" y="459250"/>
                </a:lnTo>
                <a:lnTo>
                  <a:pt x="586161" y="459250"/>
                </a:lnTo>
                <a:lnTo>
                  <a:pt x="573482" y="456782"/>
                </a:lnTo>
                <a:lnTo>
                  <a:pt x="562338" y="449378"/>
                </a:lnTo>
                <a:lnTo>
                  <a:pt x="538884" y="425892"/>
                </a:lnTo>
                <a:close/>
              </a:path>
              <a:path w="803909" h="679450">
                <a:moveTo>
                  <a:pt x="362559" y="151147"/>
                </a:moveTo>
                <a:lnTo>
                  <a:pt x="321916" y="151147"/>
                </a:lnTo>
                <a:lnTo>
                  <a:pt x="332918" y="161643"/>
                </a:lnTo>
                <a:lnTo>
                  <a:pt x="347087" y="172346"/>
                </a:lnTo>
                <a:lnTo>
                  <a:pt x="363854" y="181104"/>
                </a:lnTo>
                <a:lnTo>
                  <a:pt x="382648" y="185763"/>
                </a:lnTo>
                <a:lnTo>
                  <a:pt x="393139" y="186612"/>
                </a:lnTo>
                <a:lnTo>
                  <a:pt x="416461" y="189196"/>
                </a:lnTo>
                <a:lnTo>
                  <a:pt x="443113" y="196859"/>
                </a:lnTo>
                <a:lnTo>
                  <a:pt x="474895" y="214387"/>
                </a:lnTo>
                <a:lnTo>
                  <a:pt x="513607" y="246568"/>
                </a:lnTo>
                <a:lnTo>
                  <a:pt x="483995" y="276138"/>
                </a:lnTo>
                <a:lnTo>
                  <a:pt x="609991" y="401767"/>
                </a:lnTo>
                <a:lnTo>
                  <a:pt x="617389" y="412892"/>
                </a:lnTo>
                <a:lnTo>
                  <a:pt x="619854" y="425573"/>
                </a:lnTo>
                <a:lnTo>
                  <a:pt x="617389" y="438248"/>
                </a:lnTo>
                <a:lnTo>
                  <a:pt x="609991" y="449378"/>
                </a:lnTo>
                <a:lnTo>
                  <a:pt x="598842" y="456782"/>
                </a:lnTo>
                <a:lnTo>
                  <a:pt x="586161" y="459250"/>
                </a:lnTo>
                <a:lnTo>
                  <a:pt x="633984" y="459250"/>
                </a:lnTo>
                <a:lnTo>
                  <a:pt x="641424" y="448034"/>
                </a:lnTo>
                <a:lnTo>
                  <a:pt x="645724" y="425892"/>
                </a:lnTo>
                <a:lnTo>
                  <a:pt x="645786" y="425573"/>
                </a:lnTo>
                <a:lnTo>
                  <a:pt x="641508" y="403547"/>
                </a:lnTo>
                <a:lnTo>
                  <a:pt x="641424" y="403112"/>
                </a:lnTo>
                <a:lnTo>
                  <a:pt x="628336" y="383380"/>
                </a:lnTo>
                <a:lnTo>
                  <a:pt x="603175" y="358188"/>
                </a:lnTo>
                <a:lnTo>
                  <a:pt x="621537" y="339801"/>
                </a:lnTo>
                <a:lnTo>
                  <a:pt x="584788" y="339801"/>
                </a:lnTo>
                <a:lnTo>
                  <a:pt x="520947" y="275960"/>
                </a:lnTo>
                <a:lnTo>
                  <a:pt x="553669" y="243238"/>
                </a:lnTo>
                <a:lnTo>
                  <a:pt x="565872" y="228810"/>
                </a:lnTo>
                <a:lnTo>
                  <a:pt x="566299" y="228076"/>
                </a:lnTo>
                <a:lnTo>
                  <a:pt x="532057" y="228076"/>
                </a:lnTo>
                <a:lnTo>
                  <a:pt x="488146" y="191777"/>
                </a:lnTo>
                <a:lnTo>
                  <a:pt x="451674" y="172073"/>
                </a:lnTo>
                <a:lnTo>
                  <a:pt x="421136" y="163520"/>
                </a:lnTo>
                <a:lnTo>
                  <a:pt x="395024" y="160675"/>
                </a:lnTo>
                <a:lnTo>
                  <a:pt x="385129" y="159890"/>
                </a:lnTo>
                <a:lnTo>
                  <a:pt x="372346" y="156498"/>
                </a:lnTo>
                <a:lnTo>
                  <a:pt x="362559" y="151147"/>
                </a:lnTo>
                <a:close/>
              </a:path>
              <a:path w="803909" h="679450">
                <a:moveTo>
                  <a:pt x="272253" y="0"/>
                </a:moveTo>
                <a:lnTo>
                  <a:pt x="0" y="272284"/>
                </a:lnTo>
                <a:lnTo>
                  <a:pt x="100384" y="372669"/>
                </a:lnTo>
                <a:lnTo>
                  <a:pt x="126666" y="346397"/>
                </a:lnTo>
                <a:lnTo>
                  <a:pt x="160748" y="346397"/>
                </a:lnTo>
                <a:lnTo>
                  <a:pt x="159852" y="345384"/>
                </a:lnTo>
                <a:lnTo>
                  <a:pt x="151764" y="335916"/>
                </a:lnTo>
                <a:lnTo>
                  <a:pt x="100384" y="335916"/>
                </a:lnTo>
                <a:lnTo>
                  <a:pt x="36721" y="272284"/>
                </a:lnTo>
                <a:lnTo>
                  <a:pt x="272253" y="36752"/>
                </a:lnTo>
                <a:lnTo>
                  <a:pt x="309010" y="36752"/>
                </a:lnTo>
                <a:lnTo>
                  <a:pt x="272253" y="0"/>
                </a:lnTo>
                <a:close/>
              </a:path>
              <a:path w="803909" h="679450">
                <a:moveTo>
                  <a:pt x="802902" y="181271"/>
                </a:moveTo>
                <a:lnTo>
                  <a:pt x="777819" y="181271"/>
                </a:lnTo>
                <a:lnTo>
                  <a:pt x="771134" y="222449"/>
                </a:lnTo>
                <a:lnTo>
                  <a:pt x="745555" y="256295"/>
                </a:lnTo>
                <a:lnTo>
                  <a:pt x="707965" y="276941"/>
                </a:lnTo>
                <a:lnTo>
                  <a:pt x="665246" y="278515"/>
                </a:lnTo>
                <a:lnTo>
                  <a:pt x="652520" y="279800"/>
                </a:lnTo>
                <a:lnTo>
                  <a:pt x="639870" y="286797"/>
                </a:lnTo>
                <a:lnTo>
                  <a:pt x="629050" y="295710"/>
                </a:lnTo>
                <a:lnTo>
                  <a:pt x="621813" y="302744"/>
                </a:lnTo>
                <a:lnTo>
                  <a:pt x="584788" y="339801"/>
                </a:lnTo>
                <a:lnTo>
                  <a:pt x="621537" y="339801"/>
                </a:lnTo>
                <a:lnTo>
                  <a:pt x="641854" y="319456"/>
                </a:lnTo>
                <a:lnTo>
                  <a:pt x="652312" y="310394"/>
                </a:lnTo>
                <a:lnTo>
                  <a:pt x="660536" y="306012"/>
                </a:lnTo>
                <a:lnTo>
                  <a:pt x="667592" y="304750"/>
                </a:lnTo>
                <a:lnTo>
                  <a:pt x="677287" y="304750"/>
                </a:lnTo>
                <a:lnTo>
                  <a:pt x="717655" y="300371"/>
                </a:lnTo>
                <a:lnTo>
                  <a:pt x="755651" y="281065"/>
                </a:lnTo>
                <a:lnTo>
                  <a:pt x="784987" y="249622"/>
                </a:lnTo>
                <a:lnTo>
                  <a:pt x="802080" y="208629"/>
                </a:lnTo>
                <a:lnTo>
                  <a:pt x="802440" y="197361"/>
                </a:lnTo>
                <a:lnTo>
                  <a:pt x="802551" y="193501"/>
                </a:lnTo>
                <a:lnTo>
                  <a:pt x="802674" y="189196"/>
                </a:lnTo>
                <a:lnTo>
                  <a:pt x="802773" y="185763"/>
                </a:lnTo>
                <a:lnTo>
                  <a:pt x="802887" y="181801"/>
                </a:lnTo>
                <a:lnTo>
                  <a:pt x="802902" y="181271"/>
                </a:lnTo>
                <a:close/>
              </a:path>
              <a:path w="803909" h="679450">
                <a:moveTo>
                  <a:pt x="309010" y="36752"/>
                </a:moveTo>
                <a:lnTo>
                  <a:pt x="272253" y="36752"/>
                </a:lnTo>
                <a:lnTo>
                  <a:pt x="335885" y="100415"/>
                </a:lnTo>
                <a:lnTo>
                  <a:pt x="100384" y="335916"/>
                </a:lnTo>
                <a:lnTo>
                  <a:pt x="151764" y="335916"/>
                </a:lnTo>
                <a:lnTo>
                  <a:pt x="145116" y="327948"/>
                </a:lnTo>
                <a:lnTo>
                  <a:pt x="321916" y="151147"/>
                </a:lnTo>
                <a:lnTo>
                  <a:pt x="362559" y="151147"/>
                </a:lnTo>
                <a:lnTo>
                  <a:pt x="360165" y="149838"/>
                </a:lnTo>
                <a:lnTo>
                  <a:pt x="349247" y="141434"/>
                </a:lnTo>
                <a:lnTo>
                  <a:pt x="340251" y="132812"/>
                </a:lnTo>
                <a:lnTo>
                  <a:pt x="372679" y="100415"/>
                </a:lnTo>
                <a:lnTo>
                  <a:pt x="309010" y="36752"/>
                </a:lnTo>
                <a:close/>
              </a:path>
              <a:path w="803909" h="679450">
                <a:moveTo>
                  <a:pt x="677287" y="304750"/>
                </a:moveTo>
                <a:lnTo>
                  <a:pt x="667592" y="304750"/>
                </a:lnTo>
                <a:lnTo>
                  <a:pt x="674544" y="305048"/>
                </a:lnTo>
                <a:lnTo>
                  <a:pt x="677287" y="304750"/>
                </a:lnTo>
                <a:close/>
              </a:path>
              <a:path w="803909" h="679450">
                <a:moveTo>
                  <a:pt x="717259" y="79589"/>
                </a:moveTo>
                <a:lnTo>
                  <a:pt x="681476" y="79589"/>
                </a:lnTo>
                <a:lnTo>
                  <a:pt x="666643" y="95124"/>
                </a:lnTo>
                <a:lnTo>
                  <a:pt x="630380" y="135561"/>
                </a:lnTo>
                <a:lnTo>
                  <a:pt x="619143" y="171198"/>
                </a:lnTo>
                <a:lnTo>
                  <a:pt x="621370" y="190384"/>
                </a:lnTo>
                <a:lnTo>
                  <a:pt x="656346" y="233636"/>
                </a:lnTo>
                <a:lnTo>
                  <a:pt x="696210" y="241037"/>
                </a:lnTo>
                <a:lnTo>
                  <a:pt x="715055" y="235406"/>
                </a:lnTo>
                <a:lnTo>
                  <a:pt x="732909" y="223480"/>
                </a:lnTo>
                <a:lnTo>
                  <a:pt x="739308" y="217727"/>
                </a:lnTo>
                <a:lnTo>
                  <a:pt x="685017" y="217727"/>
                </a:lnTo>
                <a:lnTo>
                  <a:pt x="669309" y="213577"/>
                </a:lnTo>
                <a:lnTo>
                  <a:pt x="654639" y="202402"/>
                </a:lnTo>
                <a:lnTo>
                  <a:pt x="646032" y="188494"/>
                </a:lnTo>
                <a:lnTo>
                  <a:pt x="643725" y="172579"/>
                </a:lnTo>
                <a:lnTo>
                  <a:pt x="647659" y="156498"/>
                </a:lnTo>
                <a:lnTo>
                  <a:pt x="647717" y="156262"/>
                </a:lnTo>
                <a:lnTo>
                  <a:pt x="658011" y="141147"/>
                </a:lnTo>
                <a:lnTo>
                  <a:pt x="671155" y="127841"/>
                </a:lnTo>
                <a:lnTo>
                  <a:pt x="697719" y="101479"/>
                </a:lnTo>
                <a:lnTo>
                  <a:pt x="710669" y="88007"/>
                </a:lnTo>
                <a:lnTo>
                  <a:pt x="715454" y="82856"/>
                </a:lnTo>
                <a:lnTo>
                  <a:pt x="717259" y="79589"/>
                </a:lnTo>
                <a:close/>
              </a:path>
              <a:path w="803909" h="679450">
                <a:moveTo>
                  <a:pt x="701078" y="57097"/>
                </a:moveTo>
                <a:lnTo>
                  <a:pt x="649359" y="58004"/>
                </a:lnTo>
                <a:lnTo>
                  <a:pt x="604192" y="78426"/>
                </a:lnTo>
                <a:lnTo>
                  <a:pt x="571623" y="114830"/>
                </a:lnTo>
                <a:lnTo>
                  <a:pt x="557745" y="163520"/>
                </a:lnTo>
                <a:lnTo>
                  <a:pt x="556231" y="181104"/>
                </a:lnTo>
                <a:lnTo>
                  <a:pt x="556172" y="181801"/>
                </a:lnTo>
                <a:lnTo>
                  <a:pt x="536140" y="224045"/>
                </a:lnTo>
                <a:lnTo>
                  <a:pt x="532057" y="228076"/>
                </a:lnTo>
                <a:lnTo>
                  <a:pt x="566299" y="228076"/>
                </a:lnTo>
                <a:lnTo>
                  <a:pt x="573852" y="215075"/>
                </a:lnTo>
                <a:lnTo>
                  <a:pt x="577933" y="203212"/>
                </a:lnTo>
                <a:lnTo>
                  <a:pt x="578055" y="202402"/>
                </a:lnTo>
                <a:lnTo>
                  <a:pt x="578746" y="193501"/>
                </a:lnTo>
                <a:lnTo>
                  <a:pt x="582769" y="151776"/>
                </a:lnTo>
                <a:lnTo>
                  <a:pt x="602558" y="116594"/>
                </a:lnTo>
                <a:lnTo>
                  <a:pt x="636124" y="91387"/>
                </a:lnTo>
                <a:lnTo>
                  <a:pt x="681476" y="79589"/>
                </a:lnTo>
                <a:lnTo>
                  <a:pt x="717259" y="79589"/>
                </a:lnTo>
                <a:lnTo>
                  <a:pt x="720533" y="73662"/>
                </a:lnTo>
                <a:lnTo>
                  <a:pt x="717601" y="63066"/>
                </a:lnTo>
                <a:lnTo>
                  <a:pt x="707821" y="58364"/>
                </a:lnTo>
                <a:lnTo>
                  <a:pt x="701078" y="57097"/>
                </a:lnTo>
                <a:close/>
              </a:path>
              <a:path w="803909" h="679450">
                <a:moveTo>
                  <a:pt x="788939" y="139325"/>
                </a:moveTo>
                <a:lnTo>
                  <a:pt x="778971" y="143922"/>
                </a:lnTo>
                <a:lnTo>
                  <a:pt x="774081" y="148445"/>
                </a:lnTo>
                <a:lnTo>
                  <a:pt x="759723" y="162210"/>
                </a:lnTo>
                <a:lnTo>
                  <a:pt x="731609" y="190384"/>
                </a:lnTo>
                <a:lnTo>
                  <a:pt x="717192" y="204067"/>
                </a:lnTo>
                <a:lnTo>
                  <a:pt x="701174" y="214631"/>
                </a:lnTo>
                <a:lnTo>
                  <a:pt x="685017" y="217727"/>
                </a:lnTo>
                <a:lnTo>
                  <a:pt x="739308" y="217727"/>
                </a:lnTo>
                <a:lnTo>
                  <a:pt x="743924" y="213577"/>
                </a:lnTo>
                <a:lnTo>
                  <a:pt x="754932" y="203212"/>
                </a:lnTo>
                <a:lnTo>
                  <a:pt x="777819" y="181271"/>
                </a:lnTo>
                <a:lnTo>
                  <a:pt x="802902" y="181271"/>
                </a:lnTo>
                <a:lnTo>
                  <a:pt x="803407" y="163680"/>
                </a:lnTo>
                <a:lnTo>
                  <a:pt x="803443" y="159890"/>
                </a:lnTo>
                <a:lnTo>
                  <a:pt x="802467" y="153377"/>
                </a:lnTo>
                <a:lnTo>
                  <a:pt x="798706" y="143922"/>
                </a:lnTo>
                <a:lnTo>
                  <a:pt x="798835" y="143922"/>
                </a:lnTo>
                <a:lnTo>
                  <a:pt x="788939" y="1393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10504256" y="9354385"/>
            <a:ext cx="695325" cy="755650"/>
            <a:chOff x="10504256" y="9354385"/>
            <a:chExt cx="695325" cy="755650"/>
          </a:xfrm>
        </p:grpSpPr>
        <p:sp>
          <p:nvSpPr>
            <p:cNvPr id="25" name="object 25"/>
            <p:cNvSpPr/>
            <p:nvPr/>
          </p:nvSpPr>
          <p:spPr>
            <a:xfrm>
              <a:off x="10504256" y="9354385"/>
              <a:ext cx="695325" cy="755650"/>
            </a:xfrm>
            <a:custGeom>
              <a:avLst/>
              <a:gdLst/>
              <a:ahLst/>
              <a:cxnLst/>
              <a:rect l="l" t="t" r="r" b="b"/>
              <a:pathLst>
                <a:path w="695325" h="755650">
                  <a:moveTo>
                    <a:pt x="219491" y="36712"/>
                  </a:moveTo>
                  <a:lnTo>
                    <a:pt x="172005" y="77578"/>
                  </a:lnTo>
                  <a:lnTo>
                    <a:pt x="166141" y="90039"/>
                  </a:lnTo>
                  <a:lnTo>
                    <a:pt x="166618" y="96906"/>
                  </a:lnTo>
                  <a:lnTo>
                    <a:pt x="169450" y="103347"/>
                  </a:lnTo>
                  <a:lnTo>
                    <a:pt x="181271" y="120991"/>
                  </a:lnTo>
                  <a:lnTo>
                    <a:pt x="166623" y="156361"/>
                  </a:lnTo>
                  <a:lnTo>
                    <a:pt x="130645" y="173557"/>
                  </a:lnTo>
                  <a:lnTo>
                    <a:pt x="129420" y="180507"/>
                  </a:lnTo>
                  <a:lnTo>
                    <a:pt x="129420" y="225940"/>
                  </a:lnTo>
                  <a:lnTo>
                    <a:pt x="3811" y="290483"/>
                  </a:lnTo>
                  <a:lnTo>
                    <a:pt x="1256" y="293980"/>
                  </a:lnTo>
                  <a:lnTo>
                    <a:pt x="0" y="302053"/>
                  </a:lnTo>
                  <a:lnTo>
                    <a:pt x="1329" y="306137"/>
                  </a:lnTo>
                  <a:lnTo>
                    <a:pt x="4240" y="309079"/>
                  </a:lnTo>
                  <a:lnTo>
                    <a:pt x="90028" y="394836"/>
                  </a:lnTo>
                  <a:lnTo>
                    <a:pt x="4240" y="480624"/>
                  </a:lnTo>
                  <a:lnTo>
                    <a:pt x="1329" y="483493"/>
                  </a:lnTo>
                  <a:lnTo>
                    <a:pt x="0" y="487608"/>
                  </a:lnTo>
                  <a:lnTo>
                    <a:pt x="1256" y="495691"/>
                  </a:lnTo>
                  <a:lnTo>
                    <a:pt x="3811" y="499178"/>
                  </a:lnTo>
                  <a:lnTo>
                    <a:pt x="84028" y="540412"/>
                  </a:lnTo>
                  <a:lnTo>
                    <a:pt x="84054" y="620944"/>
                  </a:lnTo>
                  <a:lnTo>
                    <a:pt x="85180" y="622787"/>
                  </a:lnTo>
                  <a:lnTo>
                    <a:pt x="86803" y="625373"/>
                  </a:lnTo>
                  <a:lnTo>
                    <a:pt x="343518" y="754867"/>
                  </a:lnTo>
                  <a:lnTo>
                    <a:pt x="345486" y="755306"/>
                  </a:lnTo>
                  <a:lnTo>
                    <a:pt x="349371" y="755306"/>
                  </a:lnTo>
                  <a:lnTo>
                    <a:pt x="351371" y="754867"/>
                  </a:lnTo>
                  <a:lnTo>
                    <a:pt x="353130" y="753966"/>
                  </a:lnTo>
                  <a:lnTo>
                    <a:pt x="417379" y="721841"/>
                  </a:lnTo>
                  <a:lnTo>
                    <a:pt x="334888" y="721841"/>
                  </a:lnTo>
                  <a:lnTo>
                    <a:pt x="109651" y="608232"/>
                  </a:lnTo>
                  <a:lnTo>
                    <a:pt x="109651" y="553511"/>
                  </a:lnTo>
                  <a:lnTo>
                    <a:pt x="165482" y="553511"/>
                  </a:lnTo>
                  <a:lnTo>
                    <a:pt x="34752" y="486309"/>
                  </a:lnTo>
                  <a:lnTo>
                    <a:pt x="110509" y="410521"/>
                  </a:lnTo>
                  <a:lnTo>
                    <a:pt x="166136" y="410521"/>
                  </a:lnTo>
                  <a:lnTo>
                    <a:pt x="135891" y="394836"/>
                  </a:lnTo>
                  <a:lnTo>
                    <a:pt x="166057" y="379182"/>
                  </a:lnTo>
                  <a:lnTo>
                    <a:pt x="110509" y="379182"/>
                  </a:lnTo>
                  <a:lnTo>
                    <a:pt x="34752" y="303352"/>
                  </a:lnTo>
                  <a:lnTo>
                    <a:pt x="140833" y="248830"/>
                  </a:lnTo>
                  <a:lnTo>
                    <a:pt x="141733" y="248411"/>
                  </a:lnTo>
                  <a:lnTo>
                    <a:pt x="188696" y="248411"/>
                  </a:lnTo>
                  <a:lnTo>
                    <a:pt x="183847" y="236694"/>
                  </a:lnTo>
                  <a:lnTo>
                    <a:pt x="180853" y="234108"/>
                  </a:lnTo>
                  <a:lnTo>
                    <a:pt x="151984" y="228495"/>
                  </a:lnTo>
                  <a:lnTo>
                    <a:pt x="151984" y="182193"/>
                  </a:lnTo>
                  <a:lnTo>
                    <a:pt x="180591" y="176581"/>
                  </a:lnTo>
                  <a:lnTo>
                    <a:pt x="183847" y="173994"/>
                  </a:lnTo>
                  <a:lnTo>
                    <a:pt x="205782" y="120991"/>
                  </a:lnTo>
                  <a:lnTo>
                    <a:pt x="205899" y="120708"/>
                  </a:lnTo>
                  <a:lnTo>
                    <a:pt x="205522" y="116750"/>
                  </a:lnTo>
                  <a:lnTo>
                    <a:pt x="189114" y="92395"/>
                  </a:lnTo>
                  <a:lnTo>
                    <a:pt x="221846" y="59663"/>
                  </a:lnTo>
                  <a:lnTo>
                    <a:pt x="290719" y="59663"/>
                  </a:lnTo>
                  <a:lnTo>
                    <a:pt x="303446" y="54396"/>
                  </a:lnTo>
                  <a:lnTo>
                    <a:pt x="305643" y="51851"/>
                  </a:lnTo>
                  <a:lnTo>
                    <a:pt x="250400" y="51851"/>
                  </a:lnTo>
                  <a:lnTo>
                    <a:pt x="232757" y="40030"/>
                  </a:lnTo>
                  <a:lnTo>
                    <a:pt x="226337" y="37203"/>
                  </a:lnTo>
                  <a:lnTo>
                    <a:pt x="219491" y="36712"/>
                  </a:lnTo>
                  <a:close/>
                </a:path>
                <a:path w="695325" h="755650">
                  <a:moveTo>
                    <a:pt x="360240" y="550412"/>
                  </a:moveTo>
                  <a:lnTo>
                    <a:pt x="334659" y="550412"/>
                  </a:lnTo>
                  <a:lnTo>
                    <a:pt x="334659" y="721841"/>
                  </a:lnTo>
                  <a:lnTo>
                    <a:pt x="360240" y="721841"/>
                  </a:lnTo>
                  <a:lnTo>
                    <a:pt x="360240" y="550412"/>
                  </a:lnTo>
                  <a:close/>
                </a:path>
                <a:path w="695325" h="755650">
                  <a:moveTo>
                    <a:pt x="613101" y="552412"/>
                  </a:moveTo>
                  <a:lnTo>
                    <a:pt x="587489" y="552412"/>
                  </a:lnTo>
                  <a:lnTo>
                    <a:pt x="587427" y="608232"/>
                  </a:lnTo>
                  <a:lnTo>
                    <a:pt x="360240" y="721841"/>
                  </a:lnTo>
                  <a:lnTo>
                    <a:pt x="417379" y="721841"/>
                  </a:lnTo>
                  <a:lnTo>
                    <a:pt x="610358" y="625373"/>
                  </a:lnTo>
                  <a:lnTo>
                    <a:pt x="613101" y="620944"/>
                  </a:lnTo>
                  <a:lnTo>
                    <a:pt x="613101" y="552412"/>
                  </a:lnTo>
                  <a:close/>
                </a:path>
                <a:path w="695325" h="755650">
                  <a:moveTo>
                    <a:pt x="165482" y="553511"/>
                  </a:moveTo>
                  <a:lnTo>
                    <a:pt x="109651" y="553511"/>
                  </a:lnTo>
                  <a:lnTo>
                    <a:pt x="250871" y="626127"/>
                  </a:lnTo>
                  <a:lnTo>
                    <a:pt x="252861" y="626630"/>
                  </a:lnTo>
                  <a:lnTo>
                    <a:pt x="258201" y="626630"/>
                  </a:lnTo>
                  <a:lnTo>
                    <a:pt x="261357" y="625373"/>
                  </a:lnTo>
                  <a:lnTo>
                    <a:pt x="264044" y="622787"/>
                  </a:lnTo>
                  <a:lnTo>
                    <a:pt x="288083" y="598149"/>
                  </a:lnTo>
                  <a:lnTo>
                    <a:pt x="252316" y="598149"/>
                  </a:lnTo>
                  <a:lnTo>
                    <a:pt x="165482" y="553511"/>
                  </a:lnTo>
                  <a:close/>
                </a:path>
                <a:path w="695325" h="755650">
                  <a:moveTo>
                    <a:pt x="395959" y="550412"/>
                  </a:moveTo>
                  <a:lnTo>
                    <a:pt x="360240" y="550412"/>
                  </a:lnTo>
                  <a:lnTo>
                    <a:pt x="430845" y="622787"/>
                  </a:lnTo>
                  <a:lnTo>
                    <a:pt x="433498" y="625373"/>
                  </a:lnTo>
                  <a:lnTo>
                    <a:pt x="436614" y="626630"/>
                  </a:lnTo>
                  <a:lnTo>
                    <a:pt x="441986" y="626630"/>
                  </a:lnTo>
                  <a:lnTo>
                    <a:pt x="443986" y="626127"/>
                  </a:lnTo>
                  <a:lnTo>
                    <a:pt x="498452" y="598149"/>
                  </a:lnTo>
                  <a:lnTo>
                    <a:pt x="442541" y="598149"/>
                  </a:lnTo>
                  <a:lnTo>
                    <a:pt x="395959" y="550412"/>
                  </a:lnTo>
                  <a:close/>
                </a:path>
                <a:path w="695325" h="755650">
                  <a:moveTo>
                    <a:pt x="166136" y="410521"/>
                  </a:moveTo>
                  <a:lnTo>
                    <a:pt x="110509" y="410521"/>
                  </a:lnTo>
                  <a:lnTo>
                    <a:pt x="326220" y="522402"/>
                  </a:lnTo>
                  <a:lnTo>
                    <a:pt x="252316" y="598149"/>
                  </a:lnTo>
                  <a:lnTo>
                    <a:pt x="288083" y="598149"/>
                  </a:lnTo>
                  <a:lnTo>
                    <a:pt x="334659" y="550412"/>
                  </a:lnTo>
                  <a:lnTo>
                    <a:pt x="395959" y="550412"/>
                  </a:lnTo>
                  <a:lnTo>
                    <a:pt x="368627" y="522402"/>
                  </a:lnTo>
                  <a:lnTo>
                    <a:pt x="403043" y="504550"/>
                  </a:lnTo>
                  <a:lnTo>
                    <a:pt x="347444" y="504550"/>
                  </a:lnTo>
                  <a:lnTo>
                    <a:pt x="166136" y="410521"/>
                  </a:lnTo>
                  <a:close/>
                </a:path>
                <a:path w="695325" h="755650">
                  <a:moveTo>
                    <a:pt x="620515" y="410521"/>
                  </a:moveTo>
                  <a:lnTo>
                    <a:pt x="584306" y="410521"/>
                  </a:lnTo>
                  <a:lnTo>
                    <a:pt x="660095" y="486309"/>
                  </a:lnTo>
                  <a:lnTo>
                    <a:pt x="598861" y="517774"/>
                  </a:lnTo>
                  <a:lnTo>
                    <a:pt x="595646" y="518162"/>
                  </a:lnTo>
                  <a:lnTo>
                    <a:pt x="592788" y="519617"/>
                  </a:lnTo>
                  <a:lnTo>
                    <a:pt x="590777" y="521931"/>
                  </a:lnTo>
                  <a:lnTo>
                    <a:pt x="442541" y="598149"/>
                  </a:lnTo>
                  <a:lnTo>
                    <a:pt x="498452" y="598149"/>
                  </a:lnTo>
                  <a:lnTo>
                    <a:pt x="587489" y="552412"/>
                  </a:lnTo>
                  <a:lnTo>
                    <a:pt x="613101" y="552412"/>
                  </a:lnTo>
                  <a:lnTo>
                    <a:pt x="613101" y="539229"/>
                  </a:lnTo>
                  <a:lnTo>
                    <a:pt x="691047" y="499178"/>
                  </a:lnTo>
                  <a:lnTo>
                    <a:pt x="693601" y="495691"/>
                  </a:lnTo>
                  <a:lnTo>
                    <a:pt x="694847" y="487608"/>
                  </a:lnTo>
                  <a:lnTo>
                    <a:pt x="693518" y="483493"/>
                  </a:lnTo>
                  <a:lnTo>
                    <a:pt x="690617" y="480624"/>
                  </a:lnTo>
                  <a:lnTo>
                    <a:pt x="620515" y="410521"/>
                  </a:lnTo>
                  <a:close/>
                </a:path>
                <a:path w="695325" h="755650">
                  <a:moveTo>
                    <a:pt x="537650" y="354963"/>
                  </a:moveTo>
                  <a:lnTo>
                    <a:pt x="475200" y="354963"/>
                  </a:lnTo>
                  <a:lnTo>
                    <a:pt x="516287" y="372711"/>
                  </a:lnTo>
                  <a:lnTo>
                    <a:pt x="558967" y="394836"/>
                  </a:lnTo>
                  <a:lnTo>
                    <a:pt x="347444" y="504550"/>
                  </a:lnTo>
                  <a:lnTo>
                    <a:pt x="403043" y="504550"/>
                  </a:lnTo>
                  <a:lnTo>
                    <a:pt x="584306" y="410521"/>
                  </a:lnTo>
                  <a:lnTo>
                    <a:pt x="620515" y="410521"/>
                  </a:lnTo>
                  <a:lnTo>
                    <a:pt x="604829" y="394836"/>
                  </a:lnTo>
                  <a:lnTo>
                    <a:pt x="620489" y="379182"/>
                  </a:lnTo>
                  <a:lnTo>
                    <a:pt x="584306" y="379182"/>
                  </a:lnTo>
                  <a:lnTo>
                    <a:pt x="537650" y="354963"/>
                  </a:lnTo>
                  <a:close/>
                </a:path>
                <a:path w="695325" h="755650">
                  <a:moveTo>
                    <a:pt x="305327" y="358575"/>
                  </a:moveTo>
                  <a:lnTo>
                    <a:pt x="250337" y="358575"/>
                  </a:lnTo>
                  <a:lnTo>
                    <a:pt x="285857" y="373264"/>
                  </a:lnTo>
                  <a:lnTo>
                    <a:pt x="285821" y="373771"/>
                  </a:lnTo>
                  <a:lnTo>
                    <a:pt x="302903" y="409191"/>
                  </a:lnTo>
                  <a:lnTo>
                    <a:pt x="310448" y="410521"/>
                  </a:lnTo>
                  <a:lnTo>
                    <a:pt x="358735" y="410521"/>
                  </a:lnTo>
                  <a:lnTo>
                    <a:pt x="380504" y="388155"/>
                  </a:lnTo>
                  <a:lnTo>
                    <a:pt x="311644" y="388155"/>
                  </a:lnTo>
                  <a:lnTo>
                    <a:pt x="306001" y="359392"/>
                  </a:lnTo>
                  <a:lnTo>
                    <a:pt x="305327" y="358575"/>
                  </a:lnTo>
                  <a:close/>
                </a:path>
                <a:path w="695325" h="755650">
                  <a:moveTo>
                    <a:pt x="419432" y="334251"/>
                  </a:moveTo>
                  <a:lnTo>
                    <a:pt x="366145" y="356292"/>
                  </a:lnTo>
                  <a:lnTo>
                    <a:pt x="364174" y="358575"/>
                  </a:lnTo>
                  <a:lnTo>
                    <a:pt x="363540" y="359392"/>
                  </a:lnTo>
                  <a:lnTo>
                    <a:pt x="362879" y="363015"/>
                  </a:lnTo>
                  <a:lnTo>
                    <a:pt x="357947" y="388155"/>
                  </a:lnTo>
                  <a:lnTo>
                    <a:pt x="380504" y="388155"/>
                  </a:lnTo>
                  <a:lnTo>
                    <a:pt x="383362" y="373771"/>
                  </a:lnTo>
                  <a:lnTo>
                    <a:pt x="383463" y="373264"/>
                  </a:lnTo>
                  <a:lnTo>
                    <a:pt x="383326" y="373264"/>
                  </a:lnTo>
                  <a:lnTo>
                    <a:pt x="418856" y="358575"/>
                  </a:lnTo>
                  <a:lnTo>
                    <a:pt x="471587" y="358575"/>
                  </a:lnTo>
                  <a:lnTo>
                    <a:pt x="475200" y="354963"/>
                  </a:lnTo>
                  <a:lnTo>
                    <a:pt x="537650" y="354963"/>
                  </a:lnTo>
                  <a:lnTo>
                    <a:pt x="530065" y="351025"/>
                  </a:lnTo>
                  <a:lnTo>
                    <a:pt x="447756" y="351025"/>
                  </a:lnTo>
                  <a:lnTo>
                    <a:pt x="426500" y="336733"/>
                  </a:lnTo>
                  <a:lnTo>
                    <a:pt x="423450" y="334628"/>
                  </a:lnTo>
                  <a:lnTo>
                    <a:pt x="423884" y="334628"/>
                  </a:lnTo>
                  <a:lnTo>
                    <a:pt x="419432" y="334251"/>
                  </a:lnTo>
                  <a:close/>
                </a:path>
                <a:path w="695325" h="755650">
                  <a:moveTo>
                    <a:pt x="188696" y="248411"/>
                  </a:moveTo>
                  <a:lnTo>
                    <a:pt x="141733" y="248411"/>
                  </a:lnTo>
                  <a:lnTo>
                    <a:pt x="143063" y="248997"/>
                  </a:lnTo>
                  <a:lnTo>
                    <a:pt x="144341" y="249699"/>
                  </a:lnTo>
                  <a:lnTo>
                    <a:pt x="166623" y="254128"/>
                  </a:lnTo>
                  <a:lnTo>
                    <a:pt x="181271" y="289499"/>
                  </a:lnTo>
                  <a:lnTo>
                    <a:pt x="169450" y="307142"/>
                  </a:lnTo>
                  <a:lnTo>
                    <a:pt x="166572" y="313582"/>
                  </a:lnTo>
                  <a:lnTo>
                    <a:pt x="166065" y="320447"/>
                  </a:lnTo>
                  <a:lnTo>
                    <a:pt x="167871" y="327101"/>
                  </a:lnTo>
                  <a:lnTo>
                    <a:pt x="171931" y="332911"/>
                  </a:lnTo>
                  <a:lnTo>
                    <a:pt x="184245" y="345225"/>
                  </a:lnTo>
                  <a:lnTo>
                    <a:pt x="110509" y="379182"/>
                  </a:lnTo>
                  <a:lnTo>
                    <a:pt x="166057" y="379182"/>
                  </a:lnTo>
                  <a:lnTo>
                    <a:pt x="184884" y="369412"/>
                  </a:lnTo>
                  <a:lnTo>
                    <a:pt x="201061" y="362041"/>
                  </a:lnTo>
                  <a:lnTo>
                    <a:pt x="245160" y="362041"/>
                  </a:lnTo>
                  <a:lnTo>
                    <a:pt x="250337" y="358575"/>
                  </a:lnTo>
                  <a:lnTo>
                    <a:pt x="305327" y="358575"/>
                  </a:lnTo>
                  <a:lnTo>
                    <a:pt x="303446" y="356292"/>
                  </a:lnTo>
                  <a:lnTo>
                    <a:pt x="290713" y="351025"/>
                  </a:lnTo>
                  <a:lnTo>
                    <a:pt x="221846" y="351025"/>
                  </a:lnTo>
                  <a:lnTo>
                    <a:pt x="189114" y="318304"/>
                  </a:lnTo>
                  <a:lnTo>
                    <a:pt x="203417" y="297048"/>
                  </a:lnTo>
                  <a:lnTo>
                    <a:pt x="205532" y="293980"/>
                  </a:lnTo>
                  <a:lnTo>
                    <a:pt x="205855" y="290483"/>
                  </a:lnTo>
                  <a:lnTo>
                    <a:pt x="205899" y="289980"/>
                  </a:lnTo>
                  <a:lnTo>
                    <a:pt x="188696" y="248411"/>
                  </a:lnTo>
                  <a:close/>
                </a:path>
                <a:path w="695325" h="755650">
                  <a:moveTo>
                    <a:pt x="591067" y="241228"/>
                  </a:moveTo>
                  <a:lnTo>
                    <a:pt x="536182" y="241228"/>
                  </a:lnTo>
                  <a:lnTo>
                    <a:pt x="561239" y="252515"/>
                  </a:lnTo>
                  <a:lnTo>
                    <a:pt x="660095" y="303352"/>
                  </a:lnTo>
                  <a:lnTo>
                    <a:pt x="584306" y="379182"/>
                  </a:lnTo>
                  <a:lnTo>
                    <a:pt x="620489" y="379182"/>
                  </a:lnTo>
                  <a:lnTo>
                    <a:pt x="690617" y="309079"/>
                  </a:lnTo>
                  <a:lnTo>
                    <a:pt x="693518" y="306137"/>
                  </a:lnTo>
                  <a:lnTo>
                    <a:pt x="694847" y="302053"/>
                  </a:lnTo>
                  <a:lnTo>
                    <a:pt x="693601" y="293980"/>
                  </a:lnTo>
                  <a:lnTo>
                    <a:pt x="691047" y="290483"/>
                  </a:lnTo>
                  <a:lnTo>
                    <a:pt x="687403" y="288640"/>
                  </a:lnTo>
                  <a:lnTo>
                    <a:pt x="591067" y="241228"/>
                  </a:lnTo>
                  <a:close/>
                </a:path>
                <a:path w="695325" h="755650">
                  <a:moveTo>
                    <a:pt x="245160" y="362041"/>
                  </a:moveTo>
                  <a:lnTo>
                    <a:pt x="201061" y="362041"/>
                  </a:lnTo>
                  <a:lnTo>
                    <a:pt x="206936" y="367905"/>
                  </a:lnTo>
                  <a:lnTo>
                    <a:pt x="210528" y="370386"/>
                  </a:lnTo>
                  <a:lnTo>
                    <a:pt x="212937" y="371965"/>
                  </a:lnTo>
                  <a:lnTo>
                    <a:pt x="219634" y="373771"/>
                  </a:lnTo>
                  <a:lnTo>
                    <a:pt x="218443" y="373771"/>
                  </a:lnTo>
                  <a:lnTo>
                    <a:pt x="225607" y="373264"/>
                  </a:lnTo>
                  <a:lnTo>
                    <a:pt x="226149" y="373264"/>
                  </a:lnTo>
                  <a:lnTo>
                    <a:pt x="232694" y="370386"/>
                  </a:lnTo>
                  <a:lnTo>
                    <a:pt x="245160" y="362041"/>
                  </a:lnTo>
                  <a:close/>
                </a:path>
                <a:path w="695325" h="755650">
                  <a:moveTo>
                    <a:pt x="471587" y="358575"/>
                  </a:moveTo>
                  <a:lnTo>
                    <a:pt x="418856" y="358575"/>
                  </a:lnTo>
                  <a:lnTo>
                    <a:pt x="436489" y="370386"/>
                  </a:lnTo>
                  <a:lnTo>
                    <a:pt x="442933" y="373264"/>
                  </a:lnTo>
                  <a:lnTo>
                    <a:pt x="449797" y="373771"/>
                  </a:lnTo>
                  <a:lnTo>
                    <a:pt x="456450" y="371965"/>
                  </a:lnTo>
                  <a:lnTo>
                    <a:pt x="462258" y="367905"/>
                  </a:lnTo>
                  <a:lnTo>
                    <a:pt x="471587" y="358575"/>
                  </a:lnTo>
                  <a:close/>
                </a:path>
                <a:path w="695325" h="755650">
                  <a:moveTo>
                    <a:pt x="250159" y="334251"/>
                  </a:moveTo>
                  <a:lnTo>
                    <a:pt x="246201" y="334628"/>
                  </a:lnTo>
                  <a:lnTo>
                    <a:pt x="221846" y="351025"/>
                  </a:lnTo>
                  <a:lnTo>
                    <a:pt x="290713" y="351025"/>
                  </a:lnTo>
                  <a:lnTo>
                    <a:pt x="250159" y="334251"/>
                  </a:lnTo>
                  <a:close/>
                </a:path>
                <a:path w="695325" h="755650">
                  <a:moveTo>
                    <a:pt x="479472" y="59663"/>
                  </a:moveTo>
                  <a:lnTo>
                    <a:pt x="447756" y="59663"/>
                  </a:lnTo>
                  <a:lnTo>
                    <a:pt x="480477" y="92395"/>
                  </a:lnTo>
                  <a:lnTo>
                    <a:pt x="466184" y="113640"/>
                  </a:lnTo>
                  <a:lnTo>
                    <a:pt x="464048" y="116750"/>
                  </a:lnTo>
                  <a:lnTo>
                    <a:pt x="463703" y="120708"/>
                  </a:lnTo>
                  <a:lnTo>
                    <a:pt x="485754" y="173994"/>
                  </a:lnTo>
                  <a:lnTo>
                    <a:pt x="488749" y="176581"/>
                  </a:lnTo>
                  <a:lnTo>
                    <a:pt x="517607" y="182193"/>
                  </a:lnTo>
                  <a:lnTo>
                    <a:pt x="517607" y="228495"/>
                  </a:lnTo>
                  <a:lnTo>
                    <a:pt x="488780" y="234108"/>
                  </a:lnTo>
                  <a:lnTo>
                    <a:pt x="485669" y="236694"/>
                  </a:lnTo>
                  <a:lnTo>
                    <a:pt x="484341" y="240139"/>
                  </a:lnTo>
                  <a:lnTo>
                    <a:pt x="463703" y="289980"/>
                  </a:lnTo>
                  <a:lnTo>
                    <a:pt x="464101" y="293980"/>
                  </a:lnTo>
                  <a:lnTo>
                    <a:pt x="466184" y="297048"/>
                  </a:lnTo>
                  <a:lnTo>
                    <a:pt x="480477" y="318304"/>
                  </a:lnTo>
                  <a:lnTo>
                    <a:pt x="447756" y="351025"/>
                  </a:lnTo>
                  <a:lnTo>
                    <a:pt x="530065" y="351025"/>
                  </a:lnTo>
                  <a:lnTo>
                    <a:pt x="503963" y="337476"/>
                  </a:lnTo>
                  <a:lnTo>
                    <a:pt x="496300" y="334251"/>
                  </a:lnTo>
                  <a:lnTo>
                    <a:pt x="495911" y="334251"/>
                  </a:lnTo>
                  <a:lnTo>
                    <a:pt x="497251" y="332911"/>
                  </a:lnTo>
                  <a:lnTo>
                    <a:pt x="501299" y="327101"/>
                  </a:lnTo>
                  <a:lnTo>
                    <a:pt x="503115" y="320447"/>
                  </a:lnTo>
                  <a:lnTo>
                    <a:pt x="502638" y="313582"/>
                  </a:lnTo>
                  <a:lnTo>
                    <a:pt x="499806" y="307142"/>
                  </a:lnTo>
                  <a:lnTo>
                    <a:pt x="487985" y="289499"/>
                  </a:lnTo>
                  <a:lnTo>
                    <a:pt x="502623" y="254128"/>
                  </a:lnTo>
                  <a:lnTo>
                    <a:pt x="528894" y="248830"/>
                  </a:lnTo>
                  <a:lnTo>
                    <a:pt x="533250" y="245531"/>
                  </a:lnTo>
                  <a:lnTo>
                    <a:pt x="536182" y="241228"/>
                  </a:lnTo>
                  <a:lnTo>
                    <a:pt x="591067" y="241228"/>
                  </a:lnTo>
                  <a:lnTo>
                    <a:pt x="539899" y="216045"/>
                  </a:lnTo>
                  <a:lnTo>
                    <a:pt x="539899" y="180507"/>
                  </a:lnTo>
                  <a:lnTo>
                    <a:pt x="538764" y="173994"/>
                  </a:lnTo>
                  <a:lnTo>
                    <a:pt x="538686" y="173557"/>
                  </a:lnTo>
                  <a:lnTo>
                    <a:pt x="535314" y="167585"/>
                  </a:lnTo>
                  <a:lnTo>
                    <a:pt x="530184" y="163072"/>
                  </a:lnTo>
                  <a:lnTo>
                    <a:pt x="530321" y="163072"/>
                  </a:lnTo>
                  <a:lnTo>
                    <a:pt x="523691" y="160497"/>
                  </a:lnTo>
                  <a:lnTo>
                    <a:pt x="523871" y="160497"/>
                  </a:lnTo>
                  <a:lnTo>
                    <a:pt x="503065" y="156361"/>
                  </a:lnTo>
                  <a:lnTo>
                    <a:pt x="502727" y="156361"/>
                  </a:lnTo>
                  <a:lnTo>
                    <a:pt x="488088" y="120991"/>
                  </a:lnTo>
                  <a:lnTo>
                    <a:pt x="488198" y="120708"/>
                  </a:lnTo>
                  <a:lnTo>
                    <a:pt x="499820" y="103347"/>
                  </a:lnTo>
                  <a:lnTo>
                    <a:pt x="502678" y="96906"/>
                  </a:lnTo>
                  <a:lnTo>
                    <a:pt x="503190" y="90039"/>
                  </a:lnTo>
                  <a:lnTo>
                    <a:pt x="501399" y="83383"/>
                  </a:lnTo>
                  <a:lnTo>
                    <a:pt x="497369" y="77578"/>
                  </a:lnTo>
                  <a:lnTo>
                    <a:pt x="479472" y="59663"/>
                  </a:lnTo>
                  <a:close/>
                </a:path>
                <a:path w="695325" h="755650">
                  <a:moveTo>
                    <a:pt x="290719" y="59663"/>
                  </a:moveTo>
                  <a:lnTo>
                    <a:pt x="221846" y="59663"/>
                  </a:lnTo>
                  <a:lnTo>
                    <a:pt x="243102" y="73966"/>
                  </a:lnTo>
                  <a:lnTo>
                    <a:pt x="246201" y="76102"/>
                  </a:lnTo>
                  <a:lnTo>
                    <a:pt x="250159" y="76447"/>
                  </a:lnTo>
                  <a:lnTo>
                    <a:pt x="290719" y="59663"/>
                  </a:lnTo>
                  <a:close/>
                </a:path>
                <a:path w="695325" h="755650">
                  <a:moveTo>
                    <a:pt x="380629" y="22533"/>
                  </a:moveTo>
                  <a:lnTo>
                    <a:pt x="357947" y="22533"/>
                  </a:lnTo>
                  <a:lnTo>
                    <a:pt x="362879" y="47684"/>
                  </a:lnTo>
                  <a:lnTo>
                    <a:pt x="363748" y="51401"/>
                  </a:lnTo>
                  <a:lnTo>
                    <a:pt x="366145" y="54396"/>
                  </a:lnTo>
                  <a:lnTo>
                    <a:pt x="419432" y="76447"/>
                  </a:lnTo>
                  <a:lnTo>
                    <a:pt x="422962" y="76102"/>
                  </a:lnTo>
                  <a:lnTo>
                    <a:pt x="423328" y="76102"/>
                  </a:lnTo>
                  <a:lnTo>
                    <a:pt x="447756" y="59663"/>
                  </a:lnTo>
                  <a:lnTo>
                    <a:pt x="479472" y="59663"/>
                  </a:lnTo>
                  <a:lnTo>
                    <a:pt x="471661" y="51851"/>
                  </a:lnTo>
                  <a:lnTo>
                    <a:pt x="418919" y="51851"/>
                  </a:lnTo>
                  <a:lnTo>
                    <a:pt x="383538" y="37203"/>
                  </a:lnTo>
                  <a:lnTo>
                    <a:pt x="380629" y="22533"/>
                  </a:lnTo>
                  <a:close/>
                </a:path>
                <a:path w="695325" h="755650">
                  <a:moveTo>
                    <a:pt x="359392" y="0"/>
                  </a:moveTo>
                  <a:lnTo>
                    <a:pt x="309927" y="0"/>
                  </a:lnTo>
                  <a:lnTo>
                    <a:pt x="302980" y="1225"/>
                  </a:lnTo>
                  <a:lnTo>
                    <a:pt x="296989" y="4633"/>
                  </a:lnTo>
                  <a:lnTo>
                    <a:pt x="292465" y="9824"/>
                  </a:lnTo>
                  <a:lnTo>
                    <a:pt x="289917" y="16397"/>
                  </a:lnTo>
                  <a:lnTo>
                    <a:pt x="285879" y="36712"/>
                  </a:lnTo>
                  <a:lnTo>
                    <a:pt x="285781" y="37203"/>
                  </a:lnTo>
                  <a:lnTo>
                    <a:pt x="250400" y="51851"/>
                  </a:lnTo>
                  <a:lnTo>
                    <a:pt x="305643" y="51851"/>
                  </a:lnTo>
                  <a:lnTo>
                    <a:pt x="306032" y="51401"/>
                  </a:lnTo>
                  <a:lnTo>
                    <a:pt x="306723" y="47684"/>
                  </a:lnTo>
                  <a:lnTo>
                    <a:pt x="311644" y="22533"/>
                  </a:lnTo>
                  <a:lnTo>
                    <a:pt x="380629" y="22533"/>
                  </a:lnTo>
                  <a:lnTo>
                    <a:pt x="379412" y="16397"/>
                  </a:lnTo>
                  <a:lnTo>
                    <a:pt x="376833" y="9824"/>
                  </a:lnTo>
                  <a:lnTo>
                    <a:pt x="372319" y="4633"/>
                  </a:lnTo>
                  <a:lnTo>
                    <a:pt x="366347" y="1225"/>
                  </a:lnTo>
                  <a:lnTo>
                    <a:pt x="359392" y="0"/>
                  </a:lnTo>
                  <a:close/>
                </a:path>
                <a:path w="695325" h="755650">
                  <a:moveTo>
                    <a:pt x="449864" y="36712"/>
                  </a:moveTo>
                  <a:lnTo>
                    <a:pt x="442985" y="37203"/>
                  </a:lnTo>
                  <a:lnTo>
                    <a:pt x="436552" y="40030"/>
                  </a:lnTo>
                  <a:lnTo>
                    <a:pt x="418919" y="51851"/>
                  </a:lnTo>
                  <a:lnTo>
                    <a:pt x="471661" y="51851"/>
                  </a:lnTo>
                  <a:lnTo>
                    <a:pt x="462394" y="42585"/>
                  </a:lnTo>
                  <a:lnTo>
                    <a:pt x="456542" y="38523"/>
                  </a:lnTo>
                  <a:lnTo>
                    <a:pt x="449864" y="367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716239" y="9437063"/>
              <a:ext cx="245332" cy="245332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14595755" y="9348673"/>
            <a:ext cx="1887187" cy="85356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254000">
              <a:lnSpc>
                <a:spcPct val="102099"/>
              </a:lnSpc>
              <a:spcBef>
                <a:spcPts val="90"/>
              </a:spcBef>
            </a:pPr>
            <a:r>
              <a:rPr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Удаленный мониторинг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и диагностика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7868377" y="9587836"/>
            <a:ext cx="1383655" cy="2936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80" dirty="0">
                <a:solidFill>
                  <a:srgbClr val="FFFFFF"/>
                </a:solidFill>
                <a:latin typeface="TT Travels Text Trl" panose="020B0003040000020204" pitchFamily="34" charset="0"/>
              </a:rPr>
              <a:t>Обучение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557175" y="2308036"/>
            <a:ext cx="15962985" cy="4898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3050" dirty="0">
                <a:solidFill>
                  <a:schemeClr val="tx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Преимущества сервисного обслуживания клапанов для предприятий</a:t>
            </a:r>
          </a:p>
        </p:txBody>
      </p:sp>
      <p:sp>
        <p:nvSpPr>
          <p:cNvPr id="30" name="object 30"/>
          <p:cNvSpPr/>
          <p:nvPr/>
        </p:nvSpPr>
        <p:spPr>
          <a:xfrm>
            <a:off x="600697" y="2870771"/>
            <a:ext cx="18815050" cy="0"/>
          </a:xfrm>
          <a:custGeom>
            <a:avLst/>
            <a:gdLst/>
            <a:ahLst/>
            <a:cxnLst/>
            <a:rect l="l" t="t" r="r" b="b"/>
            <a:pathLst>
              <a:path w="18815050">
                <a:moveTo>
                  <a:pt x="0" y="0"/>
                </a:moveTo>
                <a:lnTo>
                  <a:pt x="18814715" y="0"/>
                </a:lnTo>
              </a:path>
            </a:pathLst>
          </a:custGeom>
          <a:ln w="10470">
            <a:solidFill>
              <a:srgbClr val="CF11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569354" y="4770856"/>
            <a:ext cx="773124" cy="4821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6360795" algn="l"/>
              </a:tabLst>
            </a:pPr>
            <a:r>
              <a:rPr sz="3050" dirty="0">
                <a:solidFill>
                  <a:schemeClr val="tx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02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1422753" y="3388840"/>
            <a:ext cx="3805554" cy="1139158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23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полная диагностика</a:t>
            </a:r>
          </a:p>
          <a:p>
            <a:pPr marL="12700" marR="5080">
              <a:lnSpc>
                <a:spcPct val="106500"/>
              </a:lnSpc>
            </a:pPr>
            <a:r>
              <a:rPr sz="23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и ремонт арматуры </a:t>
            </a:r>
            <a:r>
              <a:rPr sz="2300" spc="-8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любых</a:t>
            </a:r>
            <a:r>
              <a:rPr sz="23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 </a:t>
            </a:r>
            <a:r>
              <a:rPr sz="2300" spc="-8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производителей</a:t>
            </a:r>
            <a:endParaRPr sz="2300" spc="-80" dirty="0">
              <a:solidFill>
                <a:schemeClr val="tx1">
                  <a:lumMod val="75000"/>
                  <a:lumOff val="25000"/>
                </a:schemeClr>
              </a:solidFill>
              <a:latin typeface="TT Travels Text Trl" panose="020B0003040000020204" pitchFamily="34" charset="0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917664" y="4770856"/>
            <a:ext cx="669869" cy="4821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6360795" algn="l"/>
              </a:tabLst>
            </a:pPr>
            <a:r>
              <a:rPr sz="3050" dirty="0">
                <a:solidFill>
                  <a:schemeClr val="tx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04</a:t>
            </a:r>
          </a:p>
        </p:txBody>
      </p:sp>
      <p:sp>
        <p:nvSpPr>
          <p:cNvPr id="38" name="object 33">
            <a:extLst>
              <a:ext uri="{FF2B5EF4-FFF2-40B4-BE49-F238E27FC236}">
                <a16:creationId xmlns:a16="http://schemas.microsoft.com/office/drawing/2014/main" id="{7B815333-7A64-45BD-B75F-508AC7963807}"/>
              </a:ext>
            </a:extLst>
          </p:cNvPr>
          <p:cNvSpPr txBox="1"/>
          <p:nvPr/>
        </p:nvSpPr>
        <p:spPr>
          <a:xfrm>
            <a:off x="569354" y="3388840"/>
            <a:ext cx="585763" cy="490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360795" algn="l"/>
              </a:tabLst>
            </a:pPr>
            <a:r>
              <a:rPr sz="3050" dirty="0">
                <a:solidFill>
                  <a:schemeClr val="tx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0</a:t>
            </a:r>
            <a:r>
              <a:rPr lang="ru-RU" sz="3050" dirty="0">
                <a:solidFill>
                  <a:schemeClr val="tx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1</a:t>
            </a:r>
            <a:endParaRPr sz="3050" dirty="0">
              <a:solidFill>
                <a:schemeClr val="tx1"/>
              </a:solidFill>
              <a:latin typeface="TT Travels Text Trl ExtraBold" panose="020B0003040000020204" pitchFamily="34" charset="0"/>
              <a:ea typeface="+mj-ea"/>
              <a:cs typeface="Lucida Sans Unicode"/>
            </a:endParaRPr>
          </a:p>
        </p:txBody>
      </p:sp>
      <p:sp>
        <p:nvSpPr>
          <p:cNvPr id="39" name="object 35">
            <a:extLst>
              <a:ext uri="{FF2B5EF4-FFF2-40B4-BE49-F238E27FC236}">
                <a16:creationId xmlns:a16="http://schemas.microsoft.com/office/drawing/2014/main" id="{8B2BCCB7-0C1D-7CA1-53A2-776D099CEB04}"/>
              </a:ext>
            </a:extLst>
          </p:cNvPr>
          <p:cNvSpPr txBox="1"/>
          <p:nvPr/>
        </p:nvSpPr>
        <p:spPr>
          <a:xfrm>
            <a:off x="6917664" y="3388840"/>
            <a:ext cx="669869" cy="4821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6360795" algn="l"/>
              </a:tabLst>
            </a:pPr>
            <a:r>
              <a:rPr sz="3050" dirty="0">
                <a:solidFill>
                  <a:schemeClr val="tx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0</a:t>
            </a:r>
            <a:r>
              <a:rPr lang="ru-RU" sz="3050" dirty="0">
                <a:solidFill>
                  <a:schemeClr val="tx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3</a:t>
            </a:r>
            <a:endParaRPr sz="3050" dirty="0">
              <a:solidFill>
                <a:schemeClr val="tx1"/>
              </a:solidFill>
              <a:latin typeface="TT Travels Text Trl ExtraBold" panose="020B0003040000020204" pitchFamily="34" charset="0"/>
              <a:ea typeface="+mj-ea"/>
              <a:cs typeface="Lucida Sans Unicode"/>
            </a:endParaRPr>
          </a:p>
        </p:txBody>
      </p:sp>
      <p:sp>
        <p:nvSpPr>
          <p:cNvPr id="40" name="object 32">
            <a:extLst>
              <a:ext uri="{FF2B5EF4-FFF2-40B4-BE49-F238E27FC236}">
                <a16:creationId xmlns:a16="http://schemas.microsoft.com/office/drawing/2014/main" id="{802144E7-3E7E-D08F-089D-5E80562B5539}"/>
              </a:ext>
            </a:extLst>
          </p:cNvPr>
          <p:cNvSpPr txBox="1"/>
          <p:nvPr/>
        </p:nvSpPr>
        <p:spPr>
          <a:xfrm>
            <a:off x="1422753" y="4770856"/>
            <a:ext cx="3805554" cy="1163908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318135">
              <a:lnSpc>
                <a:spcPct val="106500"/>
              </a:lnSpc>
              <a:spcBef>
                <a:spcPts val="1825"/>
              </a:spcBef>
            </a:pPr>
            <a:r>
              <a:rPr sz="2300" spc="-8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закупка</a:t>
            </a:r>
            <a:r>
              <a:rPr sz="23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 и установка оригинальных запасных частей</a:t>
            </a:r>
          </a:p>
        </p:txBody>
      </p:sp>
      <p:sp>
        <p:nvSpPr>
          <p:cNvPr id="41" name="object 32">
            <a:extLst>
              <a:ext uri="{FF2B5EF4-FFF2-40B4-BE49-F238E27FC236}">
                <a16:creationId xmlns:a16="http://schemas.microsoft.com/office/drawing/2014/main" id="{4749DF4E-C89F-1832-5EBD-9DDF366374A4}"/>
              </a:ext>
            </a:extLst>
          </p:cNvPr>
          <p:cNvSpPr txBox="1"/>
          <p:nvPr/>
        </p:nvSpPr>
        <p:spPr>
          <a:xfrm>
            <a:off x="7758141" y="3388840"/>
            <a:ext cx="3805554" cy="1139158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lang="ru-RU" sz="23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предоставление гарантии, возможность оформления расширенной гарантии</a:t>
            </a:r>
          </a:p>
        </p:txBody>
      </p:sp>
      <p:sp>
        <p:nvSpPr>
          <p:cNvPr id="42" name="object 32">
            <a:extLst>
              <a:ext uri="{FF2B5EF4-FFF2-40B4-BE49-F238E27FC236}">
                <a16:creationId xmlns:a16="http://schemas.microsoft.com/office/drawing/2014/main" id="{D2B9647A-4F5A-428F-9CC9-3F3BE4497D19}"/>
              </a:ext>
            </a:extLst>
          </p:cNvPr>
          <p:cNvSpPr txBox="1"/>
          <p:nvPr/>
        </p:nvSpPr>
        <p:spPr>
          <a:xfrm>
            <a:off x="7758140" y="4770856"/>
            <a:ext cx="4250979" cy="1163908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318135">
              <a:lnSpc>
                <a:spcPct val="106500"/>
              </a:lnSpc>
              <a:spcBef>
                <a:spcPts val="1825"/>
              </a:spcBef>
            </a:pPr>
            <a:r>
              <a:rPr lang="ru-RU" sz="23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в перспективе уменьшение затрат на техническое обслуживание</a:t>
            </a:r>
          </a:p>
        </p:txBody>
      </p:sp>
      <p:sp>
        <p:nvSpPr>
          <p:cNvPr id="44" name="object 32">
            <a:extLst>
              <a:ext uri="{FF2B5EF4-FFF2-40B4-BE49-F238E27FC236}">
                <a16:creationId xmlns:a16="http://schemas.microsoft.com/office/drawing/2014/main" id="{8A14AAEF-9434-0DA3-580F-E296D3B53F53}"/>
              </a:ext>
            </a:extLst>
          </p:cNvPr>
          <p:cNvSpPr txBox="1"/>
          <p:nvPr/>
        </p:nvSpPr>
        <p:spPr>
          <a:xfrm>
            <a:off x="14107707" y="3388840"/>
            <a:ext cx="4573640" cy="1095813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lang="ru-RU" sz="23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качество проводимого ремонта: опытные специалисты, проведение испытаний</a:t>
            </a:r>
          </a:p>
        </p:txBody>
      </p:sp>
      <p:sp>
        <p:nvSpPr>
          <p:cNvPr id="45" name="object 32">
            <a:extLst>
              <a:ext uri="{FF2B5EF4-FFF2-40B4-BE49-F238E27FC236}">
                <a16:creationId xmlns:a16="http://schemas.microsoft.com/office/drawing/2014/main" id="{6C2C01FF-2F61-A8F1-F8AC-4234A97C91F5}"/>
              </a:ext>
            </a:extLst>
          </p:cNvPr>
          <p:cNvSpPr txBox="1"/>
          <p:nvPr/>
        </p:nvSpPr>
        <p:spPr>
          <a:xfrm>
            <a:off x="14107706" y="4770856"/>
            <a:ext cx="4250979" cy="78521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318135">
              <a:lnSpc>
                <a:spcPct val="106500"/>
              </a:lnSpc>
              <a:spcBef>
                <a:spcPts val="1825"/>
              </a:spcBef>
            </a:pPr>
            <a:r>
              <a:rPr lang="ru-RU" sz="23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снижение стоимости </a:t>
            </a:r>
            <a:br>
              <a:rPr lang="ru-RU" sz="23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</a:br>
            <a:r>
              <a:rPr lang="ru-RU" sz="23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и времени ремонта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0754" y="9487268"/>
            <a:ext cx="6805295" cy="1270861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43510" indent="-130810">
              <a:lnSpc>
                <a:spcPct val="100000"/>
              </a:lnSpc>
              <a:spcBef>
                <a:spcPts val="370"/>
              </a:spcBef>
              <a:buChar char="•"/>
              <a:tabLst>
                <a:tab pos="143510" algn="l"/>
              </a:tabLst>
            </a:pPr>
            <a:r>
              <a:rPr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Сервисное обслуживание и ремонт на объекте заказчика.</a:t>
            </a:r>
          </a:p>
          <a:p>
            <a:pPr marL="143510" indent="-130810">
              <a:lnSpc>
                <a:spcPct val="100000"/>
              </a:lnSpc>
              <a:spcBef>
                <a:spcPts val="275"/>
              </a:spcBef>
              <a:buChar char="•"/>
              <a:tabLst>
                <a:tab pos="143510" algn="l"/>
              </a:tabLst>
            </a:pPr>
            <a:r>
              <a:rPr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Диагностика оборудования на площадке заказчика.</a:t>
            </a:r>
          </a:p>
          <a:p>
            <a:pPr marL="143510" indent="-130810">
              <a:lnSpc>
                <a:spcPct val="100000"/>
              </a:lnSpc>
              <a:spcBef>
                <a:spcPts val="275"/>
              </a:spcBef>
              <a:buChar char="•"/>
              <a:tabLst>
                <a:tab pos="143510" algn="l"/>
              </a:tabLst>
            </a:pPr>
            <a:r>
              <a:rPr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Шеф-монтажные работы.</a:t>
            </a:r>
          </a:p>
          <a:p>
            <a:pPr marL="143510" indent="-130810">
              <a:lnSpc>
                <a:spcPct val="100000"/>
              </a:lnSpc>
              <a:spcBef>
                <a:spcPts val="275"/>
              </a:spcBef>
              <a:buChar char="•"/>
              <a:tabLst>
                <a:tab pos="143510" algn="l"/>
              </a:tabLst>
            </a:pPr>
            <a:r>
              <a:rPr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Обучение персонала заказчика.</a:t>
            </a:r>
          </a:p>
        </p:txBody>
      </p:sp>
      <p:sp>
        <p:nvSpPr>
          <p:cNvPr id="3" name="object 3"/>
          <p:cNvSpPr/>
          <p:nvPr/>
        </p:nvSpPr>
        <p:spPr>
          <a:xfrm>
            <a:off x="573898" y="4345679"/>
            <a:ext cx="6870065" cy="862330"/>
          </a:xfrm>
          <a:custGeom>
            <a:avLst/>
            <a:gdLst/>
            <a:ahLst/>
            <a:cxnLst/>
            <a:rect l="l" t="t" r="r" b="b"/>
            <a:pathLst>
              <a:path w="6870065" h="862329">
                <a:moveTo>
                  <a:pt x="6778296" y="0"/>
                </a:moveTo>
                <a:lnTo>
                  <a:pt x="91620" y="0"/>
                </a:lnTo>
                <a:lnTo>
                  <a:pt x="55959" y="7199"/>
                </a:lnTo>
                <a:lnTo>
                  <a:pt x="26836" y="26831"/>
                </a:lnTo>
                <a:lnTo>
                  <a:pt x="7200" y="55950"/>
                </a:lnTo>
                <a:lnTo>
                  <a:pt x="0" y="91609"/>
                </a:lnTo>
                <a:lnTo>
                  <a:pt x="0" y="770133"/>
                </a:lnTo>
                <a:lnTo>
                  <a:pt x="7200" y="805792"/>
                </a:lnTo>
                <a:lnTo>
                  <a:pt x="26836" y="834911"/>
                </a:lnTo>
                <a:lnTo>
                  <a:pt x="55959" y="854544"/>
                </a:lnTo>
                <a:lnTo>
                  <a:pt x="91620" y="861743"/>
                </a:lnTo>
                <a:lnTo>
                  <a:pt x="6778296" y="861743"/>
                </a:lnTo>
                <a:lnTo>
                  <a:pt x="6813956" y="854544"/>
                </a:lnTo>
                <a:lnTo>
                  <a:pt x="6843079" y="834911"/>
                </a:lnTo>
                <a:lnTo>
                  <a:pt x="6862715" y="805792"/>
                </a:lnTo>
                <a:lnTo>
                  <a:pt x="6869916" y="770133"/>
                </a:lnTo>
                <a:lnTo>
                  <a:pt x="6869916" y="91609"/>
                </a:lnTo>
                <a:lnTo>
                  <a:pt x="6862715" y="55950"/>
                </a:lnTo>
                <a:lnTo>
                  <a:pt x="6843079" y="26831"/>
                </a:lnTo>
                <a:lnTo>
                  <a:pt x="6813956" y="7199"/>
                </a:lnTo>
                <a:lnTo>
                  <a:pt x="6778296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3898" y="6093877"/>
            <a:ext cx="6870065" cy="862330"/>
          </a:xfrm>
          <a:custGeom>
            <a:avLst/>
            <a:gdLst/>
            <a:ahLst/>
            <a:cxnLst/>
            <a:rect l="l" t="t" r="r" b="b"/>
            <a:pathLst>
              <a:path w="6870065" h="862329">
                <a:moveTo>
                  <a:pt x="6778296" y="0"/>
                </a:moveTo>
                <a:lnTo>
                  <a:pt x="91620" y="0"/>
                </a:lnTo>
                <a:lnTo>
                  <a:pt x="55959" y="7199"/>
                </a:lnTo>
                <a:lnTo>
                  <a:pt x="26836" y="26831"/>
                </a:lnTo>
                <a:lnTo>
                  <a:pt x="7200" y="55950"/>
                </a:lnTo>
                <a:lnTo>
                  <a:pt x="0" y="91609"/>
                </a:lnTo>
                <a:lnTo>
                  <a:pt x="0" y="770133"/>
                </a:lnTo>
                <a:lnTo>
                  <a:pt x="7200" y="805792"/>
                </a:lnTo>
                <a:lnTo>
                  <a:pt x="26836" y="834911"/>
                </a:lnTo>
                <a:lnTo>
                  <a:pt x="55959" y="854544"/>
                </a:lnTo>
                <a:lnTo>
                  <a:pt x="91620" y="861743"/>
                </a:lnTo>
                <a:lnTo>
                  <a:pt x="6778296" y="861743"/>
                </a:lnTo>
                <a:lnTo>
                  <a:pt x="6813956" y="854544"/>
                </a:lnTo>
                <a:lnTo>
                  <a:pt x="6843079" y="834911"/>
                </a:lnTo>
                <a:lnTo>
                  <a:pt x="6862715" y="805792"/>
                </a:lnTo>
                <a:lnTo>
                  <a:pt x="6869916" y="770133"/>
                </a:lnTo>
                <a:lnTo>
                  <a:pt x="6869916" y="91609"/>
                </a:lnTo>
                <a:lnTo>
                  <a:pt x="6862715" y="55950"/>
                </a:lnTo>
                <a:lnTo>
                  <a:pt x="6843079" y="26831"/>
                </a:lnTo>
                <a:lnTo>
                  <a:pt x="6813956" y="7199"/>
                </a:lnTo>
                <a:lnTo>
                  <a:pt x="6778296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73898" y="7842075"/>
            <a:ext cx="6870065" cy="862330"/>
          </a:xfrm>
          <a:custGeom>
            <a:avLst/>
            <a:gdLst/>
            <a:ahLst/>
            <a:cxnLst/>
            <a:rect l="l" t="t" r="r" b="b"/>
            <a:pathLst>
              <a:path w="6870065" h="862329">
                <a:moveTo>
                  <a:pt x="6778296" y="0"/>
                </a:moveTo>
                <a:lnTo>
                  <a:pt x="91620" y="0"/>
                </a:lnTo>
                <a:lnTo>
                  <a:pt x="55959" y="7199"/>
                </a:lnTo>
                <a:lnTo>
                  <a:pt x="26836" y="26831"/>
                </a:lnTo>
                <a:lnTo>
                  <a:pt x="7200" y="55950"/>
                </a:lnTo>
                <a:lnTo>
                  <a:pt x="0" y="91609"/>
                </a:lnTo>
                <a:lnTo>
                  <a:pt x="0" y="770133"/>
                </a:lnTo>
                <a:lnTo>
                  <a:pt x="7200" y="805792"/>
                </a:lnTo>
                <a:lnTo>
                  <a:pt x="26836" y="834911"/>
                </a:lnTo>
                <a:lnTo>
                  <a:pt x="55959" y="854544"/>
                </a:lnTo>
                <a:lnTo>
                  <a:pt x="91620" y="861743"/>
                </a:lnTo>
                <a:lnTo>
                  <a:pt x="6778296" y="861743"/>
                </a:lnTo>
                <a:lnTo>
                  <a:pt x="6813956" y="854544"/>
                </a:lnTo>
                <a:lnTo>
                  <a:pt x="6843079" y="834911"/>
                </a:lnTo>
                <a:lnTo>
                  <a:pt x="6862715" y="805792"/>
                </a:lnTo>
                <a:lnTo>
                  <a:pt x="6869916" y="770133"/>
                </a:lnTo>
                <a:lnTo>
                  <a:pt x="6869916" y="91609"/>
                </a:lnTo>
                <a:lnTo>
                  <a:pt x="6862715" y="55950"/>
                </a:lnTo>
                <a:lnTo>
                  <a:pt x="6843079" y="26831"/>
                </a:lnTo>
                <a:lnTo>
                  <a:pt x="6813956" y="7199"/>
                </a:lnTo>
                <a:lnTo>
                  <a:pt x="6778296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573898" y="2592004"/>
            <a:ext cx="6870065" cy="862330"/>
            <a:chOff x="573898" y="2592004"/>
            <a:chExt cx="6870065" cy="862330"/>
          </a:xfrm>
        </p:grpSpPr>
        <p:sp>
          <p:nvSpPr>
            <p:cNvPr id="7" name="object 7"/>
            <p:cNvSpPr/>
            <p:nvPr/>
          </p:nvSpPr>
          <p:spPr>
            <a:xfrm>
              <a:off x="573898" y="2592015"/>
              <a:ext cx="6870065" cy="862330"/>
            </a:xfrm>
            <a:custGeom>
              <a:avLst/>
              <a:gdLst/>
              <a:ahLst/>
              <a:cxnLst/>
              <a:rect l="l" t="t" r="r" b="b"/>
              <a:pathLst>
                <a:path w="6870065" h="862329">
                  <a:moveTo>
                    <a:pt x="6778296" y="0"/>
                  </a:moveTo>
                  <a:lnTo>
                    <a:pt x="91620" y="0"/>
                  </a:lnTo>
                  <a:lnTo>
                    <a:pt x="55959" y="7199"/>
                  </a:lnTo>
                  <a:lnTo>
                    <a:pt x="26836" y="26831"/>
                  </a:lnTo>
                  <a:lnTo>
                    <a:pt x="7200" y="55950"/>
                  </a:lnTo>
                  <a:lnTo>
                    <a:pt x="0" y="91609"/>
                  </a:lnTo>
                  <a:lnTo>
                    <a:pt x="0" y="770133"/>
                  </a:lnTo>
                  <a:lnTo>
                    <a:pt x="7200" y="805792"/>
                  </a:lnTo>
                  <a:lnTo>
                    <a:pt x="26836" y="834911"/>
                  </a:lnTo>
                  <a:lnTo>
                    <a:pt x="55959" y="854544"/>
                  </a:lnTo>
                  <a:lnTo>
                    <a:pt x="91620" y="861743"/>
                  </a:lnTo>
                  <a:lnTo>
                    <a:pt x="6778296" y="861743"/>
                  </a:lnTo>
                  <a:lnTo>
                    <a:pt x="6813956" y="854544"/>
                  </a:lnTo>
                  <a:lnTo>
                    <a:pt x="6843079" y="834911"/>
                  </a:lnTo>
                  <a:lnTo>
                    <a:pt x="6862715" y="805792"/>
                  </a:lnTo>
                  <a:lnTo>
                    <a:pt x="6869916" y="770133"/>
                  </a:lnTo>
                  <a:lnTo>
                    <a:pt x="6869916" y="91609"/>
                  </a:lnTo>
                  <a:lnTo>
                    <a:pt x="6862715" y="55950"/>
                  </a:lnTo>
                  <a:lnTo>
                    <a:pt x="6843079" y="26831"/>
                  </a:lnTo>
                  <a:lnTo>
                    <a:pt x="6813956" y="7199"/>
                  </a:lnTo>
                  <a:lnTo>
                    <a:pt x="677829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62947" y="2592004"/>
              <a:ext cx="3480857" cy="861753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68265" y="0"/>
            <a:ext cx="9535814" cy="1130855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0104099" cy="155099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902950" y="2826127"/>
            <a:ext cx="2937530" cy="35394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200" dirty="0">
                <a:solidFill>
                  <a:schemeClr val="bg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Местонахождение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838092" y="2826127"/>
            <a:ext cx="2443997" cy="35394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2200" dirty="0">
                <a:solidFill>
                  <a:schemeClr val="bg1"/>
                </a:solidFill>
                <a:latin typeface="TT Travels Text Trl ExtraBold" panose="020B0003040000020204" pitchFamily="34" charset="0"/>
                <a:ea typeface="+mj-ea"/>
                <a:cs typeface="Lucida Sans Unicode"/>
              </a:rPr>
              <a:t>Год создания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5429093" y="3718330"/>
            <a:ext cx="787400" cy="36933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23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2005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924751" y="3718330"/>
            <a:ext cx="3559325" cy="36933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3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Великий Новгород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5429093" y="4594251"/>
            <a:ext cx="744855" cy="36933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23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2007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924752" y="4594251"/>
            <a:ext cx="1875155" cy="36933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23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Лениногорск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5429093" y="5439816"/>
            <a:ext cx="1426041" cy="36933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23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2010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924752" y="5439816"/>
            <a:ext cx="1578610" cy="36933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23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Череповец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5429093" y="6340376"/>
            <a:ext cx="668655" cy="36933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23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2011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924752" y="6340376"/>
            <a:ext cx="1132648" cy="36933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23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Уфа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5429093" y="7204628"/>
            <a:ext cx="709295" cy="36933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23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2012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924752" y="7204628"/>
            <a:ext cx="2363571" cy="36933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23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Екатеринбург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5429093" y="8144297"/>
            <a:ext cx="709930" cy="36933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23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2013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924752" y="8089103"/>
            <a:ext cx="1503680" cy="36933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2300" spc="-80" dirty="0">
                <a:solidFill>
                  <a:schemeClr val="tx1">
                    <a:lumMod val="75000"/>
                    <a:lumOff val="25000"/>
                  </a:schemeClr>
                </a:solidFill>
                <a:latin typeface="TT Travels Text Trl" panose="020B0003040000020204" pitchFamily="34" charset="0"/>
              </a:rPr>
              <a:t>Волгоград</a:t>
            </a:r>
          </a:p>
        </p:txBody>
      </p:sp>
      <p:grpSp>
        <p:nvGrpSpPr>
          <p:cNvPr id="26" name="object 26"/>
          <p:cNvGrpSpPr/>
          <p:nvPr/>
        </p:nvGrpSpPr>
        <p:grpSpPr>
          <a:xfrm>
            <a:off x="4116073" y="2719487"/>
            <a:ext cx="13335" cy="598805"/>
            <a:chOff x="4116073" y="2719487"/>
            <a:chExt cx="13335" cy="598805"/>
          </a:xfrm>
        </p:grpSpPr>
        <p:sp>
          <p:nvSpPr>
            <p:cNvPr id="27" name="object 27"/>
            <p:cNvSpPr/>
            <p:nvPr/>
          </p:nvSpPr>
          <p:spPr>
            <a:xfrm>
              <a:off x="4122617" y="2719487"/>
              <a:ext cx="0" cy="598805"/>
            </a:xfrm>
            <a:custGeom>
              <a:avLst/>
              <a:gdLst/>
              <a:ahLst/>
              <a:cxnLst/>
              <a:rect l="l" t="t" r="r" b="b"/>
              <a:pathLst>
                <a:path h="598804">
                  <a:moveTo>
                    <a:pt x="0" y="0"/>
                  </a:moveTo>
                  <a:lnTo>
                    <a:pt x="0" y="598620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122617" y="2719487"/>
              <a:ext cx="0" cy="598805"/>
            </a:xfrm>
            <a:custGeom>
              <a:avLst/>
              <a:gdLst/>
              <a:ahLst/>
              <a:cxnLst/>
              <a:rect l="l" t="t" r="r" b="b"/>
              <a:pathLst>
                <a:path h="598804">
                  <a:moveTo>
                    <a:pt x="0" y="0"/>
                  </a:moveTo>
                  <a:lnTo>
                    <a:pt x="0" y="598620"/>
                  </a:lnTo>
                </a:path>
              </a:pathLst>
            </a:custGeom>
            <a:ln w="130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561297" y="448474"/>
            <a:ext cx="6394450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4000" dirty="0">
                <a:latin typeface="TT Travels Text Trl ExtraBold" panose="020B0003040000020204" pitchFamily="34" charset="0"/>
                <a:cs typeface="Lucida Sans Unicode"/>
              </a:rPr>
              <a:t>СЕРВИСНЫЕ ЦЕНТРЫ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</TotalTime>
  <Words>1088</Words>
  <Application>Microsoft Office PowerPoint</Application>
  <PresentationFormat>Произвольный</PresentationFormat>
  <Paragraphs>292</Paragraphs>
  <Slides>12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 Black</vt:lpstr>
      <vt:lpstr>TT Travels Text Trl</vt:lpstr>
      <vt:lpstr>Calibri</vt:lpstr>
      <vt:lpstr>Aptos</vt:lpstr>
      <vt:lpstr>TT Travels Text Trl ExtraBold</vt:lpstr>
      <vt:lpstr>Office Theme</vt:lpstr>
      <vt:lpstr>О КОМПАНИИ</vt:lpstr>
      <vt:lpstr>НАША ПРОДУКЦИЯ</vt:lpstr>
      <vt:lpstr>Великий Новгород</vt:lpstr>
      <vt:lpstr>1998 – 2001</vt:lpstr>
      <vt:lpstr>ГЕОГРАФИЯ ПОСТАВОК</vt:lpstr>
      <vt:lpstr>ПРОЕКТЫ, РЕАЛИЗОВАННЫЕ АО «ДС КОНТРОЛЗ»</vt:lpstr>
      <vt:lpstr>ПРОДУКЦИЯ СОБСТВЕННОГО ПРОИЗВОДСТВА</vt:lpstr>
      <vt:lpstr>СЕРВИС</vt:lpstr>
      <vt:lpstr>СЕРВИСНЫЕ ЦЕНТРЫ</vt:lpstr>
      <vt:lpstr>УЛЬТРАЗВУКОВЫЕ РАСХОДОМЕРЫ</vt:lpstr>
      <vt:lpstr>РАБОЧИЙ ДИАПАЗОН НАСОСОВ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презентация_02.04_2</dc:title>
  <dc:creator>Studio ABI</dc:creator>
  <cp:lastModifiedBy>12446</cp:lastModifiedBy>
  <cp:revision>8</cp:revision>
  <dcterms:created xsi:type="dcterms:W3CDTF">2025-04-03T08:51:09Z</dcterms:created>
  <dcterms:modified xsi:type="dcterms:W3CDTF">2025-04-04T09:27:45Z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2025-04-02T00:00:00Z</vt:filetime>
  </property>
  <property fmtid="{D5CDD505-2E9C-101B-9397-08002B2CF9AE}" pid="3" name="Creator">
    <vt:lpwstr>Adobe Illustrator 27.8 (Windows)</vt:lpwstr>
  </property>
  <property fmtid="{D5CDD505-2E9C-101B-9397-08002B2CF9AE}" pid="4" name="CreatorVersion">
    <vt:lpwstr>21.0.0</vt:lpwstr>
  </property>
  <property fmtid="{D5CDD505-2E9C-101B-9397-08002B2CF9AE}" pid="5" name="LastSaved">
    <vt:filetime>2025-04-03T00:00:00Z</vt:filetime>
  </property>
  <property fmtid="{D5CDD505-2E9C-101B-9397-08002B2CF9AE}" pid="6" name="Producer">
    <vt:lpwstr>iLovePDF</vt:lpwstr>
  </property>
</Properties>
</file>